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88" r:id="rId3"/>
    <p:sldId id="257" r:id="rId4"/>
    <p:sldId id="273" r:id="rId5"/>
    <p:sldId id="258" r:id="rId6"/>
    <p:sldId id="274" r:id="rId7"/>
    <p:sldId id="291" r:id="rId8"/>
    <p:sldId id="281" r:id="rId9"/>
    <p:sldId id="259" r:id="rId10"/>
    <p:sldId id="260" r:id="rId11"/>
    <p:sldId id="261" r:id="rId12"/>
    <p:sldId id="277" r:id="rId13"/>
    <p:sldId id="278" r:id="rId14"/>
    <p:sldId id="279" r:id="rId15"/>
    <p:sldId id="280" r:id="rId16"/>
    <p:sldId id="272" r:id="rId17"/>
    <p:sldId id="262" r:id="rId18"/>
    <p:sldId id="286" r:id="rId19"/>
    <p:sldId id="263" r:id="rId20"/>
    <p:sldId id="269" r:id="rId21"/>
    <p:sldId id="290" r:id="rId22"/>
    <p:sldId id="313" r:id="rId23"/>
    <p:sldId id="287" r:id="rId24"/>
    <p:sldId id="289" r:id="rId25"/>
    <p:sldId id="283" r:id="rId26"/>
    <p:sldId id="284" r:id="rId27"/>
    <p:sldId id="292" r:id="rId28"/>
    <p:sldId id="297" r:id="rId29"/>
    <p:sldId id="312" r:id="rId30"/>
    <p:sldId id="266" r:id="rId31"/>
    <p:sldId id="296" r:id="rId32"/>
    <p:sldId id="275" r:id="rId33"/>
    <p:sldId id="276" r:id="rId34"/>
    <p:sldId id="293" r:id="rId35"/>
    <p:sldId id="295" r:id="rId36"/>
    <p:sldId id="300" r:id="rId37"/>
    <p:sldId id="301" r:id="rId38"/>
    <p:sldId id="302" r:id="rId39"/>
    <p:sldId id="303" r:id="rId40"/>
    <p:sldId id="304" r:id="rId41"/>
    <p:sldId id="285" r:id="rId42"/>
    <p:sldId id="298" r:id="rId43"/>
    <p:sldId id="271" r:id="rId44"/>
    <p:sldId id="265" r:id="rId45"/>
    <p:sldId id="311" r:id="rId46"/>
    <p:sldId id="299" r:id="rId47"/>
    <p:sldId id="309" r:id="rId48"/>
    <p:sldId id="294" r:id="rId49"/>
    <p:sldId id="306" r:id="rId50"/>
    <p:sldId id="310" r:id="rId51"/>
    <p:sldId id="314" r:id="rId52"/>
    <p:sldId id="307" r:id="rId53"/>
    <p:sldId id="282" r:id="rId54"/>
    <p:sldId id="264" r:id="rId55"/>
    <p:sldId id="267" r:id="rId56"/>
    <p:sldId id="308" r:id="rId57"/>
    <p:sldId id="268" r:id="rId58"/>
    <p:sldId id="270" r:id="rId59"/>
    <p:sldId id="305" r:id="rId60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4E0"/>
    <a:srgbClr val="EDE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43"/>
    <p:restoredTop sz="50000"/>
  </p:normalViewPr>
  <p:slideViewPr>
    <p:cSldViewPr snapToGrid="0" snapToObjects="1">
      <p:cViewPr>
        <p:scale>
          <a:sx n="113" d="100"/>
          <a:sy n="113" d="100"/>
        </p:scale>
        <p:origin x="176" y="-8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096FA-AB67-7046-89DF-5255123E4D05}" type="datetimeFigureOut">
              <a:rPr lang="de-DE" smtClean="0"/>
              <a:t>06.06.16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E100B-88D9-5948-BFF2-16B4D98F6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7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DFC3A-4E0F-3F42-974F-EBF81CFD123A}" type="datetimeFigureOut">
              <a:rPr lang="de-DE" smtClean="0"/>
              <a:t>06.06.16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4C28A-7191-B14D-BF69-7C885883B0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5542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Relationship Id="rId3" Type="http://schemas.openxmlformats.org/officeDocument/2006/relationships/hyperlink" Target="http://www.oracle.com/technetwork/java/javase/downloads/jdk8-downloads-2133151.html" TargetMode="Externa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Relationship Id="rId3" Type="http://schemas.openxmlformats.org/officeDocument/2006/relationships/hyperlink" Target="http://www.oracle.com/technetwork/java/javase/downloads/jdk8-downloads-2133151.html" TargetMode="Externa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Relationship Id="rId3" Type="http://schemas.openxmlformats.org/officeDocument/2006/relationships/hyperlink" Target="http://www.oracle.com/technetwork/java/javase/downloads/jdk8-downloads-2133151.html" TargetMode="Externa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ionic/pen/CrInw" TargetMode="External"/><Relationship Id="rId4" Type="http://schemas.openxmlformats.org/officeDocument/2006/relationships/hyperlink" Target="https://goo.gl/E4UFs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70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Also </a:t>
            </a:r>
            <a:r>
              <a:rPr lang="de-DE" dirty="0" err="1" smtClean="0"/>
              <a:t>show</a:t>
            </a:r>
            <a:r>
              <a:rPr lang="de-DE" dirty="0" smtClean="0"/>
              <a:t> </a:t>
            </a:r>
            <a:r>
              <a:rPr lang="de-DE" dirty="0" err="1" smtClean="0"/>
              <a:t>badges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tabs</a:t>
            </a:r>
            <a:endParaRPr lang="de-DE" baseline="0" dirty="0" smtClean="0"/>
          </a:p>
          <a:p>
            <a:r>
              <a:rPr lang="de-DE" dirty="0" smtClean="0"/>
              <a:t> &lt;</a:t>
            </a:r>
            <a:r>
              <a:rPr lang="de-DE" dirty="0" err="1" smtClean="0"/>
              <a:t>ion-tab</a:t>
            </a:r>
            <a:r>
              <a:rPr lang="de-DE" dirty="0" smtClean="0"/>
              <a:t> title="Chats" </a:t>
            </a:r>
            <a:r>
              <a:rPr lang="de-DE" dirty="0" err="1" smtClean="0"/>
              <a:t>badge</a:t>
            </a:r>
            <a:r>
              <a:rPr lang="de-DE" dirty="0" smtClean="0"/>
              <a:t>="2" </a:t>
            </a:r>
            <a:r>
              <a:rPr lang="de-DE" dirty="0" err="1" smtClean="0"/>
              <a:t>badge</a:t>
            </a:r>
            <a:r>
              <a:rPr lang="de-DE" dirty="0" smtClean="0"/>
              <a:t>-style="</a:t>
            </a:r>
            <a:r>
              <a:rPr lang="de-DE" dirty="0" err="1" smtClean="0"/>
              <a:t>badge-assertive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-off="</a:t>
            </a:r>
            <a:r>
              <a:rPr lang="de-DE" dirty="0" err="1" smtClean="0"/>
              <a:t>ion-ios-chatboxes-outline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-on="</a:t>
            </a:r>
            <a:r>
              <a:rPr lang="de-DE" dirty="0" err="1" smtClean="0"/>
              <a:t>ion-ios-chatboxes</a:t>
            </a:r>
            <a:r>
              <a:rPr lang="de-DE" dirty="0" smtClean="0"/>
              <a:t>" </a:t>
            </a:r>
            <a:r>
              <a:rPr lang="de-DE" dirty="0" err="1" smtClean="0"/>
              <a:t>href</a:t>
            </a:r>
            <a:r>
              <a:rPr lang="de-DE" dirty="0" smtClean="0"/>
              <a:t>="#/</a:t>
            </a:r>
            <a:r>
              <a:rPr lang="de-DE" dirty="0" err="1" smtClean="0"/>
              <a:t>tab</a:t>
            </a:r>
            <a:r>
              <a:rPr lang="de-DE" dirty="0" smtClean="0"/>
              <a:t>/</a:t>
            </a:r>
            <a:r>
              <a:rPr lang="de-DE" dirty="0" err="1" smtClean="0"/>
              <a:t>chats</a:t>
            </a:r>
            <a:r>
              <a:rPr lang="de-DE" dirty="0" smtClean="0"/>
              <a:t>"&gt;    &lt;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tab</a:t>
            </a:r>
            <a:r>
              <a:rPr lang="de-DE" dirty="0" smtClean="0"/>
              <a:t>-chats"&gt;&lt;/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-view&gt;  &lt;/</a:t>
            </a:r>
            <a:r>
              <a:rPr lang="de-DE" dirty="0" err="1" smtClean="0"/>
              <a:t>ion-tab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10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Modal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login</a:t>
            </a:r>
            <a:r>
              <a:rPr lang="de-DE" baseline="0" dirty="0" smtClean="0"/>
              <a:t> etc..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202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028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85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will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satusbar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bar </a:t>
            </a:r>
            <a:r>
              <a:rPr lang="de-DE" baseline="0" dirty="0" err="1" smtClean="0"/>
              <a:t>color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ios</a:t>
            </a:r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Geolocation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weather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endParaRPr lang="de-DE" baseline="0" dirty="0" smtClean="0"/>
          </a:p>
          <a:p>
            <a:r>
              <a:rPr lang="de-DE" baseline="0" dirty="0" err="1" smtClean="0"/>
              <a:t>Config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splash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screen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android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14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Live </a:t>
            </a:r>
            <a:r>
              <a:rPr lang="de-DE" smtClean="0"/>
              <a:t>reload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797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UI </a:t>
            </a:r>
            <a:r>
              <a:rPr lang="de-DE" dirty="0" err="1" smtClean="0"/>
              <a:t>for</a:t>
            </a:r>
            <a:r>
              <a:rPr lang="de-DE" dirty="0" smtClean="0"/>
              <a:t> 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Android</a:t>
            </a:r>
          </a:p>
          <a:p>
            <a:r>
              <a:rPr lang="de-DE" baseline="0" dirty="0" smtClean="0"/>
              <a:t>Also material design will </a:t>
            </a:r>
            <a:r>
              <a:rPr lang="de-DE" baseline="0" dirty="0" err="1" smtClean="0"/>
              <a:t>work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serve</a:t>
            </a:r>
            <a:r>
              <a:rPr lang="de-DE" baseline="0" dirty="0" smtClean="0"/>
              <a:t> --lab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31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920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 Structure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 – scripts to customize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commands. Seldom need to use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folder has Ionic extensions (keyboard, etc.) not working a lot in here. Extensions will be installed here.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make sure you have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installed.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ionic uses this to install some components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gitignore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to ignore files if you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team project etc.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config.xml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document not much here either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gulpfile.js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controls the automation for ionic to reload the browser as well as do things like process files ex change 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ending to .sass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often appears with node projects. has copies of modules that gulp or node need to perform their duties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you don’t use sass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folder for your images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all of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 application file that loads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its controllers and directives.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Controllers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part of the application / functions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to make call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 – folder for your libraries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– place for your views html sites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Index.html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starting point of the single page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ionic is setup with sass  (ionic setup sass)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 ionic defaults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02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ID: </a:t>
            </a:r>
            <a:r>
              <a:rPr lang="is-I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548a574d</a:t>
            </a:r>
          </a:p>
          <a:p>
            <a:r>
              <a:rPr lang="de-DE" dirty="0" smtClean="0"/>
              <a:t>https://</a:t>
            </a:r>
            <a:r>
              <a:rPr lang="de-DE" dirty="0" err="1" smtClean="0"/>
              <a:t>market.ionic.io</a:t>
            </a:r>
            <a:r>
              <a:rPr lang="de-DE" dirty="0" smtClean="0"/>
              <a:t>/</a:t>
            </a:r>
            <a:r>
              <a:rPr lang="de-DE" dirty="0" err="1" smtClean="0"/>
              <a:t>themes</a:t>
            </a:r>
            <a:r>
              <a:rPr lang="de-DE" dirty="0" smtClean="0"/>
              <a:t>/</a:t>
            </a:r>
            <a:r>
              <a:rPr lang="de-DE" dirty="0" err="1" smtClean="0"/>
              <a:t>ionic-tinder-ui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427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FHNW / HGK (Hochschule für Gestaltung</a:t>
            </a:r>
            <a:r>
              <a:rPr lang="de-DE" baseline="0" dirty="0" smtClean="0"/>
              <a:t> und Kunst)</a:t>
            </a:r>
          </a:p>
          <a:p>
            <a:r>
              <a:rPr lang="de-DE" baseline="0" dirty="0" smtClean="0"/>
              <a:t>Data </a:t>
            </a:r>
            <a:r>
              <a:rPr lang="de-DE" baseline="0" dirty="0" err="1" smtClean="0"/>
              <a:t>analyst</a:t>
            </a:r>
            <a:endParaRPr lang="de-DE" baseline="0" dirty="0" smtClean="0"/>
          </a:p>
          <a:p>
            <a:r>
              <a:rPr lang="de-DE" baseline="0" dirty="0" smtClean="0"/>
              <a:t>Database SQL</a:t>
            </a:r>
          </a:p>
          <a:p>
            <a:r>
              <a:rPr lang="de-DE" baseline="0" dirty="0" smtClean="0"/>
              <a:t>C#</a:t>
            </a:r>
          </a:p>
          <a:p>
            <a:r>
              <a:rPr lang="de-DE" baseline="0" dirty="0" smtClean="0"/>
              <a:t>- Deutsch/CH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Installation geklappt?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USB Kabel dabei?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einen Apple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account</a:t>
            </a:r>
            <a:r>
              <a:rPr lang="de-DE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schon hybrid entwickelt – Erfahrungen?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Erwartungen an den Kurs?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Folien auf Englisch damit wir sie im Web, </a:t>
            </a:r>
            <a:r>
              <a:rPr lang="de-DE" baseline="0" dirty="0" err="1" smtClean="0"/>
              <a:t>Meetups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PGDay</a:t>
            </a:r>
            <a:r>
              <a:rPr lang="de-DE" baseline="0" dirty="0" smtClean="0"/>
              <a:t> teilen können – open </a:t>
            </a:r>
            <a:r>
              <a:rPr lang="de-DE" baseline="0" dirty="0" err="1" smtClean="0"/>
              <a:t>source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99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3 </a:t>
            </a:r>
            <a:r>
              <a:rPr lang="de-DE" baseline="0" dirty="0" err="1" smtClean="0"/>
              <a:t>finger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swipe</a:t>
            </a:r>
            <a:r>
              <a:rPr lang="de-DE" baseline="0" dirty="0" smtClean="0"/>
              <a:t> down</a:t>
            </a:r>
          </a:p>
          <a:p>
            <a:r>
              <a:rPr lang="de-DE" baseline="0" dirty="0" smtClean="0"/>
              <a:t>Android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navigating</a:t>
            </a:r>
            <a:r>
              <a:rPr lang="de-DE" baseline="0" dirty="0" smtClean="0"/>
              <a:t> back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980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297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App.js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routing</a:t>
            </a:r>
            <a:endParaRPr lang="de-DE" dirty="0" smtClean="0"/>
          </a:p>
          <a:p>
            <a:r>
              <a:rPr lang="de-DE" dirty="0" smtClean="0"/>
              <a:t>Ion-view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injected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</a:t>
            </a:r>
          </a:p>
          <a:p>
            <a:r>
              <a:rPr lang="de-DE" dirty="0" smtClean="0"/>
              <a:t>Controllers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032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</a:t>
            </a:r>
            <a:r>
              <a:rPr lang="de-DE" dirty="0" err="1" smtClean="0"/>
              <a:t>campus.codeschool.com</a:t>
            </a:r>
            <a:r>
              <a:rPr lang="de-DE" dirty="0" smtClean="0"/>
              <a:t>/</a:t>
            </a:r>
            <a:r>
              <a:rPr lang="de-DE" dirty="0" err="1" smtClean="0"/>
              <a:t>courses</a:t>
            </a:r>
            <a:r>
              <a:rPr lang="de-DE" dirty="0" smtClean="0"/>
              <a:t>/</a:t>
            </a:r>
            <a:r>
              <a:rPr lang="de-DE" dirty="0" err="1" smtClean="0"/>
              <a:t>shaping</a:t>
            </a:r>
            <a:r>
              <a:rPr lang="de-DE" dirty="0" smtClean="0"/>
              <a:t>-</a:t>
            </a:r>
            <a:r>
              <a:rPr lang="de-DE" dirty="0" err="1" smtClean="0"/>
              <a:t>up</a:t>
            </a:r>
            <a:r>
              <a:rPr lang="de-DE" dirty="0" smtClean="0"/>
              <a:t>-</a:t>
            </a:r>
            <a:r>
              <a:rPr lang="de-DE" dirty="0" err="1" smtClean="0"/>
              <a:t>with</a:t>
            </a:r>
            <a:r>
              <a:rPr lang="de-DE" dirty="0" smtClean="0"/>
              <a:t>-angular-</a:t>
            </a:r>
            <a:r>
              <a:rPr lang="de-DE" dirty="0" err="1" smtClean="0"/>
              <a:t>js</a:t>
            </a:r>
            <a:r>
              <a:rPr lang="de-DE" dirty="0" smtClean="0"/>
              <a:t>/</a:t>
            </a:r>
            <a:r>
              <a:rPr lang="de-DE" dirty="0" err="1" smtClean="0"/>
              <a:t>intro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&lt;!DOCTYPE 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src</a:t>
            </a:r>
            <a:r>
              <a:rPr lang="de-DE" dirty="0" smtClean="0"/>
              <a:t>="http://</a:t>
            </a:r>
            <a:r>
              <a:rPr lang="de-DE" dirty="0" err="1" smtClean="0"/>
              <a:t>ajax.googleapis.com</a:t>
            </a:r>
            <a:r>
              <a:rPr lang="de-DE" dirty="0" smtClean="0"/>
              <a:t>/</a:t>
            </a:r>
            <a:r>
              <a:rPr lang="de-DE" dirty="0" err="1" smtClean="0"/>
              <a:t>ajax</a:t>
            </a:r>
            <a:r>
              <a:rPr lang="de-DE" dirty="0" smtClean="0"/>
              <a:t>/</a:t>
            </a:r>
            <a:r>
              <a:rPr lang="de-DE" dirty="0" err="1" smtClean="0"/>
              <a:t>libs</a:t>
            </a:r>
            <a:r>
              <a:rPr lang="de-DE" dirty="0" smtClean="0"/>
              <a:t>/</a:t>
            </a:r>
            <a:r>
              <a:rPr lang="de-DE" dirty="0" err="1" smtClean="0"/>
              <a:t>angularjs</a:t>
            </a:r>
            <a:r>
              <a:rPr lang="de-DE" dirty="0" smtClean="0"/>
              <a:t>/1.4.8/</a:t>
            </a:r>
            <a:r>
              <a:rPr lang="de-DE" dirty="0" err="1" smtClean="0"/>
              <a:t>angular.min.js</a:t>
            </a:r>
            <a:r>
              <a:rPr lang="de-DE" dirty="0" smtClean="0"/>
              <a:t>"&gt;&lt;/</a:t>
            </a:r>
            <a:r>
              <a:rPr lang="de-DE" dirty="0" err="1" smtClean="0"/>
              <a:t>script</a:t>
            </a:r>
            <a:r>
              <a:rPr lang="de-DE" dirty="0" smtClean="0"/>
              <a:t>&gt;&lt;</a:t>
            </a:r>
            <a:r>
              <a:rPr lang="de-DE" dirty="0" err="1" smtClean="0"/>
              <a:t>body</a:t>
            </a:r>
            <a:r>
              <a:rPr lang="de-DE" dirty="0" smtClean="0"/>
              <a:t>&gt;&lt;div </a:t>
            </a:r>
            <a:r>
              <a:rPr lang="de-DE" dirty="0" err="1" smtClean="0"/>
              <a:t>ng-app</a:t>
            </a:r>
            <a:r>
              <a:rPr lang="de-DE" dirty="0" smtClean="0"/>
              <a:t>="</a:t>
            </a:r>
            <a:r>
              <a:rPr lang="de-DE" dirty="0" err="1" smtClean="0"/>
              <a:t>myApp</a:t>
            </a:r>
            <a:r>
              <a:rPr lang="de-DE" dirty="0" smtClean="0"/>
              <a:t>" </a:t>
            </a:r>
            <a:r>
              <a:rPr lang="de-DE" dirty="0" err="1" smtClean="0"/>
              <a:t>ng</a:t>
            </a:r>
            <a:r>
              <a:rPr lang="de-DE" dirty="0" smtClean="0"/>
              <a:t>-controller="</a:t>
            </a:r>
            <a:r>
              <a:rPr lang="de-DE" dirty="0" err="1" smtClean="0"/>
              <a:t>myCtrl</a:t>
            </a:r>
            <a:r>
              <a:rPr lang="de-DE" dirty="0" smtClean="0"/>
              <a:t>"&gt;    Name: &lt;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ng</a:t>
            </a:r>
            <a:r>
              <a:rPr lang="de-DE" dirty="0" smtClean="0"/>
              <a:t>-model="</a:t>
            </a:r>
            <a:r>
              <a:rPr lang="de-DE" dirty="0" err="1" smtClean="0"/>
              <a:t>firstname</a:t>
            </a:r>
            <a:r>
              <a:rPr lang="de-DE" dirty="0" smtClean="0"/>
              <a:t>"&gt;    &lt;h1&gt;{{</a:t>
            </a:r>
            <a:r>
              <a:rPr lang="de-DE" dirty="0" err="1" smtClean="0"/>
              <a:t>firstname</a:t>
            </a:r>
            <a:r>
              <a:rPr lang="de-DE" dirty="0" smtClean="0"/>
              <a:t>}} {{</a:t>
            </a:r>
            <a:r>
              <a:rPr lang="de-DE" dirty="0" err="1" smtClean="0"/>
              <a:t>lastname</a:t>
            </a:r>
            <a:r>
              <a:rPr lang="de-DE" dirty="0" smtClean="0"/>
              <a:t>}}&lt;/h1&gt;&lt;/div&gt;&lt;</a:t>
            </a:r>
            <a:r>
              <a:rPr lang="de-DE" dirty="0" err="1" smtClean="0"/>
              <a:t>script</a:t>
            </a:r>
            <a:r>
              <a:rPr lang="de-DE" dirty="0" smtClean="0"/>
              <a:t>&gt;</a:t>
            </a:r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= </a:t>
            </a:r>
            <a:r>
              <a:rPr lang="de-DE" dirty="0" err="1" smtClean="0"/>
              <a:t>angular.module</a:t>
            </a:r>
            <a:r>
              <a:rPr lang="de-DE" dirty="0" smtClean="0"/>
              <a:t>('</a:t>
            </a:r>
            <a:r>
              <a:rPr lang="de-DE" dirty="0" err="1" smtClean="0"/>
              <a:t>myApp</a:t>
            </a:r>
            <a:r>
              <a:rPr lang="de-DE" dirty="0" smtClean="0"/>
              <a:t>', []);</a:t>
            </a:r>
            <a:r>
              <a:rPr lang="de-DE" dirty="0" err="1" smtClean="0"/>
              <a:t>app.controller</a:t>
            </a:r>
            <a:r>
              <a:rPr lang="de-DE" dirty="0" smtClean="0"/>
              <a:t>('</a:t>
            </a:r>
            <a:r>
              <a:rPr lang="de-DE" dirty="0" err="1" smtClean="0"/>
              <a:t>myCtrl</a:t>
            </a:r>
            <a:r>
              <a:rPr lang="de-DE" dirty="0" smtClean="0"/>
              <a:t>', </a:t>
            </a:r>
            <a:r>
              <a:rPr lang="de-DE" dirty="0" err="1" smtClean="0"/>
              <a:t>function</a:t>
            </a:r>
            <a:r>
              <a:rPr lang="de-DE" dirty="0" smtClean="0"/>
              <a:t>($</a:t>
            </a:r>
            <a:r>
              <a:rPr lang="de-DE" dirty="0" err="1" smtClean="0"/>
              <a:t>scope</a:t>
            </a:r>
            <a:r>
              <a:rPr lang="de-DE" dirty="0" smtClean="0"/>
              <a:t>) {    $</a:t>
            </a:r>
            <a:r>
              <a:rPr lang="de-DE" dirty="0" err="1" smtClean="0"/>
              <a:t>scope.firstname</a:t>
            </a:r>
            <a:r>
              <a:rPr lang="de-DE" dirty="0" smtClean="0"/>
              <a:t> = "Johns";    $</a:t>
            </a:r>
            <a:r>
              <a:rPr lang="de-DE" dirty="0" err="1" smtClean="0"/>
              <a:t>scope.lastname</a:t>
            </a:r>
            <a:r>
              <a:rPr lang="de-DE" dirty="0" smtClean="0"/>
              <a:t> = "</a:t>
            </a:r>
            <a:r>
              <a:rPr lang="de-DE" dirty="0" err="1" smtClean="0"/>
              <a:t>Doe</a:t>
            </a:r>
            <a:r>
              <a:rPr lang="de-DE" dirty="0" smtClean="0"/>
              <a:t>";    });&lt;/</a:t>
            </a:r>
            <a:r>
              <a:rPr lang="de-DE" dirty="0" err="1" smtClean="0"/>
              <a:t>script</a:t>
            </a:r>
            <a:r>
              <a:rPr lang="de-DE" dirty="0" smtClean="0"/>
              <a:t>&gt;&lt;p&gt;Change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field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automatically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therefore</a:t>
            </a:r>
            <a:r>
              <a:rPr lang="de-DE" dirty="0" smtClean="0"/>
              <a:t> also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header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it's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.&lt;/p&gt;&lt;/</a:t>
            </a:r>
            <a:r>
              <a:rPr lang="de-DE" dirty="0" err="1" smtClean="0"/>
              <a:t>body</a:t>
            </a:r>
            <a:r>
              <a:rPr lang="de-DE" dirty="0" smtClean="0"/>
              <a:t>&gt;&lt;/</a:t>
            </a:r>
            <a:r>
              <a:rPr lang="de-DE" dirty="0" err="1" smtClean="0"/>
              <a:t>html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42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Module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pieces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818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Helps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behavior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javascript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glue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made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available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$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argument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Expressions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{{5 + 3}} will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compiled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8 on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997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extension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directives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beginn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prefix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ng-repeat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-&gt;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repeats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once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item in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080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924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553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= Data in the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= Template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ties the model to the view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232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 web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welcome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0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703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3725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1024x1024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3680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1024x1024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4578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FadeSplashScreenDuration</a:t>
            </a:r>
            <a:r>
              <a:rPr lang="de-DE" dirty="0" smtClean="0"/>
              <a:t> will </a:t>
            </a:r>
            <a:r>
              <a:rPr lang="de-DE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crash</a:t>
            </a:r>
            <a:r>
              <a:rPr lang="de-DE" baseline="0" dirty="0" smtClean="0"/>
              <a:t>. 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iOS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&lt;!--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activating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 err="1" smtClean="0"/>
              <a:t>splashscreen</a:t>
            </a:r>
            <a:r>
              <a:rPr lang="de-DE" dirty="0" smtClean="0"/>
              <a:t>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ShowSplashScreen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screen</a:t>
            </a:r>
            <a:r>
              <a:rPr lang="de-DE" dirty="0" smtClean="0"/>
              <a:t>"/&gt; 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SplashScreenDelay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="3000"/&gt;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AutoHideSplashScreen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SplashShowOnlyFirstTime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"/&gt;</a:t>
            </a:r>
          </a:p>
          <a:p>
            <a:r>
              <a:rPr lang="de-DE" dirty="0" smtClean="0"/>
              <a:t>  &lt;!--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FadeSplashScreenDuration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="0.3"/&gt;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"&gt;</a:t>
            </a:r>
          </a:p>
          <a:p>
            <a:r>
              <a:rPr lang="de-DE" dirty="0" smtClean="0"/>
              <a:t>    &lt;</a:t>
            </a:r>
            <a:r>
              <a:rPr lang="de-DE" dirty="0" err="1" smtClean="0"/>
              <a:t>param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android-package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org.apache.cordova.splashscreen.SplashScreen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&lt;/</a:t>
            </a:r>
            <a:r>
              <a:rPr lang="de-DE" dirty="0" err="1" smtClean="0"/>
              <a:t>feature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7808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</a:t>
            </a:r>
            <a:r>
              <a:rPr lang="de-DE" dirty="0" err="1" smtClean="0"/>
              <a:t>itunesconnect.apple.com</a:t>
            </a:r>
            <a:r>
              <a:rPr lang="de-DE" dirty="0" smtClean="0"/>
              <a:t>/</a:t>
            </a:r>
          </a:p>
          <a:p>
            <a:r>
              <a:rPr lang="de-DE" dirty="0" smtClean="0"/>
              <a:t>https://</a:t>
            </a:r>
            <a:r>
              <a:rPr lang="de-DE" dirty="0" err="1" smtClean="0"/>
              <a:t>play.google.com</a:t>
            </a:r>
            <a:r>
              <a:rPr lang="de-DE" dirty="0" smtClean="0"/>
              <a:t>/</a:t>
            </a:r>
            <a:r>
              <a:rPr lang="de-DE" dirty="0" err="1" smtClean="0"/>
              <a:t>apps</a:t>
            </a:r>
            <a:r>
              <a:rPr lang="de-DE" dirty="0" smtClean="0"/>
              <a:t>/</a:t>
            </a:r>
            <a:r>
              <a:rPr lang="de-DE" dirty="0" err="1" smtClean="0"/>
              <a:t>publish</a:t>
            </a:r>
            <a:r>
              <a:rPr lang="de-DE" dirty="0" smtClean="0"/>
              <a:t>/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ipa</a:t>
            </a:r>
            <a:r>
              <a:rPr lang="de-DE" dirty="0" smtClean="0"/>
              <a:t> = </a:t>
            </a:r>
            <a:r>
              <a:rPr lang="de-DE" dirty="0" err="1" smtClean="0"/>
              <a:t>ios</a:t>
            </a:r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apk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Java JDK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 smtClean="0"/>
          </a:p>
          <a:p>
            <a:r>
              <a:rPr lang="de-DE" dirty="0" err="1" smtClean="0"/>
              <a:t>Then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myTodoAppSecurityProfile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alias_name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remeber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alias!!!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https://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apps.ionic.io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 Settings -&gt;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//</a:t>
            </a:r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todoAppKeystore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--release --profile PROFILE_TAG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--release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--profile</a:t>
            </a:r>
            <a:r>
              <a:rPr lang="de-DE" dirty="0" smtClean="0"/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mytodoappsecurityprofile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ionic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524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</a:t>
            </a:r>
            <a:r>
              <a:rPr lang="de-DE" dirty="0" err="1" smtClean="0"/>
              <a:t>itunesconnect.apple.com</a:t>
            </a:r>
            <a:r>
              <a:rPr lang="de-DE" dirty="0" smtClean="0"/>
              <a:t>/</a:t>
            </a:r>
          </a:p>
          <a:p>
            <a:r>
              <a:rPr lang="de-DE" dirty="0" smtClean="0"/>
              <a:t>https://</a:t>
            </a:r>
            <a:r>
              <a:rPr lang="de-DE" dirty="0" err="1" smtClean="0"/>
              <a:t>play.google.com</a:t>
            </a:r>
            <a:r>
              <a:rPr lang="de-DE" dirty="0" smtClean="0"/>
              <a:t>/</a:t>
            </a:r>
            <a:r>
              <a:rPr lang="de-DE" dirty="0" err="1" smtClean="0"/>
              <a:t>apps</a:t>
            </a:r>
            <a:r>
              <a:rPr lang="de-DE" dirty="0" smtClean="0"/>
              <a:t>/</a:t>
            </a:r>
            <a:r>
              <a:rPr lang="de-DE" dirty="0" err="1" smtClean="0"/>
              <a:t>publish</a:t>
            </a:r>
            <a:r>
              <a:rPr lang="de-DE" dirty="0" smtClean="0"/>
              <a:t>/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ipa</a:t>
            </a:r>
            <a:r>
              <a:rPr lang="de-DE" dirty="0" smtClean="0"/>
              <a:t> = </a:t>
            </a:r>
            <a:r>
              <a:rPr lang="de-DE" dirty="0" err="1" smtClean="0"/>
              <a:t>ios</a:t>
            </a:r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apk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Java JDK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 smtClean="0"/>
          </a:p>
          <a:p>
            <a:r>
              <a:rPr lang="de-DE" dirty="0" err="1" smtClean="0"/>
              <a:t>Then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myTodoAppSecurityProfile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alias_name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remeber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alias!!!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https://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apps.ionic.io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 Settings -&gt;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//</a:t>
            </a:r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todoAppKeystore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ionic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--release --profile PROFILE_TAG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--release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--profile</a:t>
            </a:r>
            <a:r>
              <a:rPr lang="de-DE" dirty="0" smtClean="0"/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mytodoappsecurityprofile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download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7010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</a:t>
            </a:r>
            <a:r>
              <a:rPr lang="de-DE" dirty="0" err="1" smtClean="0"/>
              <a:t>itunesconnect.apple.com</a:t>
            </a:r>
            <a:r>
              <a:rPr lang="de-DE" dirty="0" smtClean="0"/>
              <a:t>/</a:t>
            </a:r>
          </a:p>
          <a:p>
            <a:r>
              <a:rPr lang="de-DE" dirty="0" smtClean="0"/>
              <a:t>https://</a:t>
            </a:r>
            <a:r>
              <a:rPr lang="de-DE" dirty="0" err="1" smtClean="0"/>
              <a:t>play.google.com</a:t>
            </a:r>
            <a:r>
              <a:rPr lang="de-DE" dirty="0" smtClean="0"/>
              <a:t>/</a:t>
            </a:r>
            <a:r>
              <a:rPr lang="de-DE" dirty="0" err="1" smtClean="0"/>
              <a:t>apps</a:t>
            </a:r>
            <a:r>
              <a:rPr lang="de-DE" dirty="0" smtClean="0"/>
              <a:t>/</a:t>
            </a:r>
            <a:r>
              <a:rPr lang="de-DE" dirty="0" err="1" smtClean="0"/>
              <a:t>publish</a:t>
            </a:r>
            <a:r>
              <a:rPr lang="de-DE" dirty="0" smtClean="0"/>
              <a:t>/</a:t>
            </a:r>
          </a:p>
          <a:p>
            <a:r>
              <a:rPr lang="de-DE" dirty="0" smtClean="0"/>
              <a:t> 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ipa</a:t>
            </a:r>
            <a:r>
              <a:rPr lang="de-DE" dirty="0" smtClean="0"/>
              <a:t> = </a:t>
            </a:r>
            <a:r>
              <a:rPr lang="de-DE" dirty="0" err="1" smtClean="0"/>
              <a:t>ios</a:t>
            </a:r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apk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Java JDK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 smtClean="0"/>
          </a:p>
          <a:p>
            <a:r>
              <a:rPr lang="de-DE" dirty="0" err="1" smtClean="0"/>
              <a:t>Then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myTodoAppSecurityProfile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alias_name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remeber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alias!!!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https://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apps.ionic.io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 Settings -&gt;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//</a:t>
            </a:r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todoAppKeystore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ionic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--release --profile PROFILE_TAG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--release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--profile</a:t>
            </a:r>
            <a:r>
              <a:rPr lang="de-DE" dirty="0" smtClean="0"/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mytodoappsecurityprofile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download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28240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Deploy</a:t>
            </a:r>
            <a:r>
              <a:rPr lang="de-DE" dirty="0" smtClean="0"/>
              <a:t> – update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binaries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changed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exp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Cordova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plugins</a:t>
            </a:r>
            <a:r>
              <a:rPr lang="de-DE" baseline="0" dirty="0" smtClean="0"/>
              <a:t>)</a:t>
            </a:r>
          </a:p>
          <a:p>
            <a:r>
              <a:rPr lang="de-DE" baseline="0" dirty="0" smtClean="0"/>
              <a:t>	all </a:t>
            </a:r>
            <a:r>
              <a:rPr lang="de-DE" baseline="0" dirty="0" err="1" smtClean="0"/>
              <a:t>js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html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ok</a:t>
            </a:r>
          </a:p>
          <a:p>
            <a:endParaRPr lang="de-DE" baseline="0" dirty="0" smtClean="0"/>
          </a:p>
          <a:p>
            <a:r>
              <a:rPr lang="de-DE" baseline="0" dirty="0" smtClean="0"/>
              <a:t>Analytics –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doing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Package – </a:t>
            </a:r>
            <a:r>
              <a:rPr lang="de-DE" baseline="0" dirty="0" err="1" smtClean="0"/>
              <a:t>uplaod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distribution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Push – Push </a:t>
            </a:r>
            <a:r>
              <a:rPr lang="de-DE" baseline="0" dirty="0" err="1" smtClean="0"/>
              <a:t>notification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1702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8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Started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Codiqa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JQueryMobile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builder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Max </a:t>
            </a:r>
            <a:r>
              <a:rPr lang="de-DE" baseline="0" dirty="0" err="1" smtClean="0"/>
              <a:t>lnych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2015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reportedly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1.3M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4.1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 7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acceleration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 (for installing components and package manager) 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handling installations)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Directives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help make your apps look and feel more like native apps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685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Crosswalk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Intel Guys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1859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77212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 start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flickrApp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http://codepen.io/ionic/pen/CrInw</a:t>
            </a: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Goodle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docs </a:t>
            </a:r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https://goo.gl/E4UFs3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7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Native SDK (</a:t>
            </a:r>
            <a:r>
              <a:rPr lang="de-DE" dirty="0" err="1" smtClean="0"/>
              <a:t>xcode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sdk</a:t>
            </a:r>
            <a:r>
              <a:rPr lang="de-DE" baseline="0" dirty="0" smtClean="0"/>
              <a:t>)</a:t>
            </a:r>
          </a:p>
          <a:p>
            <a:r>
              <a:rPr lang="de-DE" baseline="0" dirty="0" err="1" smtClean="0"/>
              <a:t>Explain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WebView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browser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mobile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url</a:t>
            </a:r>
            <a:r>
              <a:rPr lang="de-DE" baseline="0" dirty="0" smtClean="0"/>
              <a:t> bar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stuff</a:t>
            </a:r>
            <a:r>
              <a:rPr lang="de-DE" baseline="0" dirty="0" smtClean="0"/>
              <a:t> – just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view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31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r>
              <a:rPr lang="de-DE" dirty="0" err="1" smtClean="0"/>
              <a:t>Cordova</a:t>
            </a:r>
            <a:r>
              <a:rPr lang="de-DE" dirty="0" smtClean="0"/>
              <a:t> </a:t>
            </a:r>
            <a:r>
              <a:rPr lang="de-DE" dirty="0" err="1" smtClean="0"/>
              <a:t>street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vancouver</a:t>
            </a:r>
            <a:endParaRPr lang="de-DE" baseline="0" dirty="0" smtClean="0"/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Chrome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Safari. Over time,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additional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that‘s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same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Adobe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65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Run on multiple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native (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)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Can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websites</a:t>
            </a:r>
            <a:r>
              <a:rPr lang="de-DE" baseline="0" dirty="0" smtClean="0"/>
              <a:t> but not </a:t>
            </a:r>
            <a:r>
              <a:rPr lang="de-DE" baseline="0" dirty="0" err="1" smtClean="0"/>
              <a:t>recomended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made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webapp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knowledge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developer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00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offers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brings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native </a:t>
            </a:r>
            <a:r>
              <a:rPr lang="de-DE" baseline="0" dirty="0" err="1" smtClean="0"/>
              <a:t>look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03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comes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lots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directives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basically</a:t>
            </a:r>
            <a:r>
              <a:rPr lang="de-DE" baseline="0" dirty="0" smtClean="0"/>
              <a:t> HTML </a:t>
            </a:r>
            <a:r>
              <a:rPr lang="de-DE" baseline="0" dirty="0" err="1" smtClean="0"/>
              <a:t>extensions</a:t>
            </a:r>
            <a:r>
              <a:rPr lang="de-DE" baseline="0" dirty="0" smtClean="0"/>
              <a:t>) </a:t>
            </a:r>
          </a:p>
          <a:p>
            <a:r>
              <a:rPr lang="de-DE" baseline="0" dirty="0" smtClean="0"/>
              <a:t>Show EXAMPLE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89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BE46-C1F7-7A4D-BDC6-7D86F3CE6D23}" type="datetime1">
              <a:rPr lang="de-CH" smtClean="0"/>
              <a:t>06.06.16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4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FD755-6F66-4E44-A89D-7B0EF3CB8904}" type="datetime1">
              <a:rPr lang="de-CH" smtClean="0"/>
              <a:t>06.06.16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48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85C7A-32F6-D54A-AD14-9DACF7B2E8E2}" type="datetime1">
              <a:rPr lang="de-CH" smtClean="0"/>
              <a:t>06.06.16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53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90CF-61C1-A84E-A945-6DA9732BFC0E}" type="datetime1">
              <a:rPr lang="de-CH" smtClean="0"/>
              <a:t>06.06.16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53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0A81-0195-7947-A37C-B5CC67C8ED72}" type="datetime1">
              <a:rPr lang="de-CH" smtClean="0"/>
              <a:t>06.06.16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0B45-8A4A-7446-A62C-F9CEDBFF14FE}" type="datetime1">
              <a:rPr lang="de-CH" smtClean="0"/>
              <a:t>06.06.16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50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CBF9-5FA5-7947-86BA-C1644CAC10A0}" type="datetime1">
              <a:rPr lang="de-CH" smtClean="0"/>
              <a:t>06.06.16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40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43AB-451D-1E4F-80B3-EB4D36BE9F6A}" type="datetime1">
              <a:rPr lang="de-CH" smtClean="0"/>
              <a:t>06.06.16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25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CF1F5-F0F7-DE44-999D-0E2D36689150}" type="datetime1">
              <a:rPr lang="de-CH" smtClean="0"/>
              <a:t>06.06.16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29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A48A5-263C-DD45-B3C5-130362E831F7}" type="datetime1">
              <a:rPr lang="de-CH" smtClean="0"/>
              <a:t>06.06.16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71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D557-0CA1-7B4F-8F60-4329A1CA588E}" type="datetime1">
              <a:rPr lang="de-CH" smtClean="0"/>
              <a:t>06.06.16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90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27C55-6809-B049-AC55-FFABF0035624}" type="datetime1">
              <a:rPr lang="de-CH" smtClean="0"/>
              <a:t>06.06.16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017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5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gcordova.com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play.google.com/apps/publish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airpair.com/javascript/posts/a-year-using-ionic-to-build-hybrid-applications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135522"/>
            <a:ext cx="6400800" cy="1314450"/>
          </a:xfrm>
        </p:spPr>
        <p:txBody>
          <a:bodyPr>
            <a:normAutofit/>
          </a:bodyPr>
          <a:lstStyle/>
          <a:p>
            <a:r>
              <a:rPr lang="de-DE" sz="2400" dirty="0" err="1">
                <a:latin typeface="Helvetica Neue Light"/>
                <a:cs typeface="Helvetica Neue Light"/>
              </a:rPr>
              <a:t>Building</a:t>
            </a:r>
            <a:r>
              <a:rPr lang="de-DE" sz="2400" dirty="0">
                <a:latin typeface="Helvetica Neue Light"/>
                <a:cs typeface="Helvetica Neue Light"/>
              </a:rPr>
              <a:t> Hybrid Apps </a:t>
            </a:r>
            <a:r>
              <a:rPr lang="de-DE" sz="2400" dirty="0" err="1">
                <a:latin typeface="Helvetica Neue Light"/>
                <a:cs typeface="Helvetica Neue Light"/>
              </a:rPr>
              <a:t>with</a:t>
            </a:r>
            <a:r>
              <a:rPr lang="de-DE" sz="2400" dirty="0">
                <a:latin typeface="Helvetica Neue Light"/>
                <a:cs typeface="Helvetica Neue Light"/>
              </a:rPr>
              <a:t> AngularJS </a:t>
            </a:r>
            <a:r>
              <a:rPr lang="de-DE" sz="2400" dirty="0" err="1">
                <a:latin typeface="Helvetica Neue Light"/>
                <a:cs typeface="Helvetica Neue Light"/>
              </a:rPr>
              <a:t>and</a:t>
            </a:r>
            <a:r>
              <a:rPr lang="de-DE" sz="2400" dirty="0">
                <a:latin typeface="Helvetica Neue Light"/>
                <a:cs typeface="Helvetica Neue Light"/>
              </a:rPr>
              <a:t> </a:t>
            </a:r>
            <a:r>
              <a:rPr lang="de-DE" sz="2400" dirty="0" err="1">
                <a:latin typeface="Helvetica Neue Light"/>
                <a:cs typeface="Helvetica Neue Light"/>
              </a:rPr>
              <a:t>Ionic</a:t>
            </a:r>
            <a:endParaRPr lang="de-DE" sz="2400" dirty="0">
              <a:latin typeface="Helvetica Neue Light"/>
              <a:cs typeface="Helvetica Neue Light"/>
            </a:endParaRPr>
          </a:p>
        </p:txBody>
      </p:sp>
      <p:pic>
        <p:nvPicPr>
          <p:cNvPr id="5" name="Bild 4" descr="ionic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36" y="581429"/>
            <a:ext cx="1820583" cy="20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8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5377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10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49" y="3952687"/>
            <a:ext cx="1123043" cy="119081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93" y="3925666"/>
            <a:ext cx="1129004" cy="121783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73" y="3909826"/>
            <a:ext cx="1307127" cy="12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3928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3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74" y="1200150"/>
            <a:ext cx="5138252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Side Menu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93" y="1200150"/>
            <a:ext cx="521001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13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49" y="1742691"/>
            <a:ext cx="1309109" cy="23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Action Sheet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83" y="1200150"/>
            <a:ext cx="4995234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14</a:t>
            </a:fld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99" y="1754660"/>
            <a:ext cx="1309816" cy="23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Modal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18" y="1200150"/>
            <a:ext cx="504276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9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Ionicons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24" y="1200150"/>
            <a:ext cx="5756351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9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Installation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 err="1" smtClean="0"/>
              <a:t>Install</a:t>
            </a:r>
            <a:r>
              <a:rPr lang="de-DE" sz="1800" dirty="0" smtClean="0"/>
              <a:t> </a:t>
            </a:r>
            <a:r>
              <a:rPr lang="de-DE" sz="1800" dirty="0" err="1" smtClean="0"/>
              <a:t>Node.js</a:t>
            </a:r>
            <a:r>
              <a:rPr lang="de-DE" sz="1800" dirty="0"/>
              <a:t> </a:t>
            </a:r>
            <a:r>
              <a:rPr lang="de-DE" sz="1800" dirty="0" smtClean="0"/>
              <a:t>(https://nodejs.org/)</a:t>
            </a:r>
          </a:p>
          <a:p>
            <a:r>
              <a:rPr lang="de-DE" sz="1800" dirty="0"/>
              <a:t>$ </a:t>
            </a:r>
            <a:r>
              <a:rPr lang="de-DE" sz="1800" dirty="0" err="1" smtClean="0"/>
              <a:t>npm</a:t>
            </a:r>
            <a:r>
              <a:rPr lang="de-DE" sz="1800" dirty="0" smtClean="0"/>
              <a:t> </a:t>
            </a:r>
            <a:r>
              <a:rPr lang="de-DE" sz="1800" dirty="0" err="1" smtClean="0"/>
              <a:t>install</a:t>
            </a:r>
            <a:r>
              <a:rPr lang="de-DE" sz="1800" dirty="0" smtClean="0"/>
              <a:t> -</a:t>
            </a:r>
            <a:r>
              <a:rPr lang="de-DE" sz="1800" dirty="0" err="1" smtClean="0"/>
              <a:t>g</a:t>
            </a:r>
            <a:r>
              <a:rPr lang="de-DE" sz="1800" dirty="0" smtClean="0"/>
              <a:t> </a:t>
            </a:r>
            <a:r>
              <a:rPr lang="de-DE" sz="1800" dirty="0" err="1" smtClean="0"/>
              <a:t>cordova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endParaRPr lang="de-DE" sz="1800" dirty="0"/>
          </a:p>
          <a:p>
            <a:r>
              <a:rPr lang="de-DE" sz="1800" dirty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start</a:t>
            </a:r>
            <a:r>
              <a:rPr lang="de-DE" sz="1800" dirty="0"/>
              <a:t> </a:t>
            </a:r>
            <a:r>
              <a:rPr lang="de-DE" sz="1800" dirty="0" err="1"/>
              <a:t>myApp</a:t>
            </a:r>
            <a:r>
              <a:rPr lang="de-DE" sz="1800" dirty="0"/>
              <a:t> </a:t>
            </a:r>
            <a:r>
              <a:rPr lang="de-DE" sz="1800" dirty="0" err="1" smtClean="0"/>
              <a:t>tabs</a:t>
            </a:r>
            <a:endParaRPr lang="de-DE" sz="1800" dirty="0" smtClean="0"/>
          </a:p>
          <a:p>
            <a:r>
              <a:rPr lang="de-DE" sz="1800" dirty="0" smtClean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r>
              <a:rPr lang="de-DE" sz="1800" dirty="0"/>
              <a:t>(</a:t>
            </a:r>
            <a:r>
              <a:rPr lang="de-DE" sz="1800" dirty="0" err="1"/>
              <a:t>change</a:t>
            </a:r>
            <a:r>
              <a:rPr lang="de-DE" sz="1800" dirty="0"/>
              <a:t> </a:t>
            </a:r>
            <a:r>
              <a:rPr lang="de-DE" sz="1800" dirty="0" err="1"/>
              <a:t>access</a:t>
            </a:r>
            <a:r>
              <a:rPr lang="de-DE" sz="1800" dirty="0"/>
              <a:t> </a:t>
            </a:r>
            <a:r>
              <a:rPr lang="de-DE" sz="1800" dirty="0" err="1"/>
              <a:t>right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necessary</a:t>
            </a:r>
            <a:r>
              <a:rPr lang="de-DE" sz="1800" dirty="0"/>
              <a:t> on </a:t>
            </a:r>
            <a:r>
              <a:rPr lang="de-DE" sz="1800" dirty="0" err="1"/>
              <a:t>mac</a:t>
            </a:r>
            <a:r>
              <a:rPr lang="de-DE" sz="1800" dirty="0" smtClean="0"/>
              <a:t>)</a:t>
            </a:r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setup</a:t>
            </a:r>
            <a:r>
              <a:rPr lang="de-DE" sz="1800" dirty="0" smtClean="0"/>
              <a:t> </a:t>
            </a:r>
            <a:r>
              <a:rPr lang="de-DE" sz="1800" dirty="0" err="1" smtClean="0"/>
              <a:t>sass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serve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 smtClean="0"/>
              <a:t>when</a:t>
            </a:r>
            <a:r>
              <a:rPr lang="de-DE" sz="1800" dirty="0" smtClean="0"/>
              <a:t> </a:t>
            </a:r>
            <a:r>
              <a:rPr lang="de-DE" sz="1800" dirty="0" err="1" smtClean="0"/>
              <a:t>deive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pluged</a:t>
            </a:r>
            <a:r>
              <a:rPr lang="de-DE" sz="1800" dirty="0" smtClean="0"/>
              <a:t> in)</a:t>
            </a:r>
          </a:p>
        </p:txBody>
      </p:sp>
      <p:pic>
        <p:nvPicPr>
          <p:cNvPr id="5" name="Bild 4" descr="Bildschirmfoto 2015-05-22 um 22.32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93" y="1200151"/>
            <a:ext cx="4439813" cy="1354183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17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481043" y="4594623"/>
            <a:ext cx="462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Keep </a:t>
            </a:r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iOS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8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box</a:t>
            </a:r>
          </a:p>
          <a:p>
            <a:pPr lvl="1"/>
            <a:r>
              <a:rPr lang="de-DE" sz="2000" dirty="0" err="1" smtClean="0"/>
              <a:t>cordova-plugin-splashscreen</a:t>
            </a:r>
            <a:endParaRPr lang="de-DE" sz="2000" dirty="0" smtClean="0"/>
          </a:p>
          <a:p>
            <a:pPr lvl="1"/>
            <a:r>
              <a:rPr lang="de-DE" sz="2000" dirty="0" err="1"/>
              <a:t>cordova</a:t>
            </a:r>
            <a:r>
              <a:rPr lang="de-DE" sz="2000" dirty="0"/>
              <a:t>-</a:t>
            </a:r>
            <a:r>
              <a:rPr lang="de-DE" sz="2000" dirty="0" err="1"/>
              <a:t>plugin</a:t>
            </a:r>
            <a:r>
              <a:rPr lang="de-DE" sz="2000" dirty="0"/>
              <a:t>-statusbar</a:t>
            </a:r>
            <a:endParaRPr lang="de-DE" sz="2000" dirty="0" smtClean="0"/>
          </a:p>
          <a:p>
            <a:pPr lvl="1"/>
            <a:r>
              <a:rPr lang="de-DE" sz="2000" dirty="0" err="1" smtClean="0"/>
              <a:t>ionic</a:t>
            </a:r>
            <a:r>
              <a:rPr lang="de-DE" sz="2000" dirty="0" smtClean="0"/>
              <a:t>-</a:t>
            </a:r>
            <a:r>
              <a:rPr lang="de-DE" sz="2000" dirty="0" err="1" smtClean="0"/>
              <a:t>plugin</a:t>
            </a:r>
            <a:r>
              <a:rPr lang="de-DE" sz="2000" dirty="0" smtClean="0"/>
              <a:t>-keyboard</a:t>
            </a:r>
          </a:p>
          <a:p>
            <a:pPr lvl="1"/>
            <a:r>
              <a:rPr lang="de-DE" sz="2000" dirty="0" smtClean="0"/>
              <a:t>More on </a:t>
            </a:r>
            <a:r>
              <a:rPr lang="de-DE" sz="2000" dirty="0" err="1" smtClean="0"/>
              <a:t>ngCordova</a:t>
            </a:r>
            <a:endParaRPr lang="de-DE" sz="2000" dirty="0" smtClean="0"/>
          </a:p>
          <a:p>
            <a:pPr lvl="2"/>
            <a:r>
              <a:rPr lang="de-DE" sz="1600" dirty="0"/>
              <a:t>http://</a:t>
            </a:r>
            <a:r>
              <a:rPr lang="de-DE" sz="1600" dirty="0" err="1"/>
              <a:t>ngcordova.com</a:t>
            </a:r>
            <a:r>
              <a:rPr lang="de-DE" sz="1600" dirty="0"/>
              <a:t>/</a:t>
            </a:r>
            <a:endParaRPr lang="de-DE" sz="16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18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31" y="2189060"/>
            <a:ext cx="4688669" cy="18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6054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dirty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Add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iOS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and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Android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platform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cordova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Debug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Prod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ios</a:t>
            </a:r>
            <a:r>
              <a:rPr lang="de-DE" sz="1800" dirty="0"/>
              <a:t> </a:t>
            </a:r>
            <a:r>
              <a:rPr lang="de-DE" sz="1800" dirty="0" smtClean="0"/>
              <a:t>--release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Browser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endParaRPr lang="de-DE" sz="1800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r>
              <a:rPr lang="de-DE" sz="1800" dirty="0"/>
              <a:t> </a:t>
            </a:r>
            <a:r>
              <a:rPr lang="de-DE" sz="1800" dirty="0" smtClean="0"/>
              <a:t>--lab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emulator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emulate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22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on real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device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if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connected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$</a:t>
            </a:r>
            <a:r>
              <a:rPr lang="de-DE" sz="1800" dirty="0"/>
              <a:t> </a:t>
            </a:r>
            <a:r>
              <a:rPr lang="de-DE" sz="1800" dirty="0" err="1"/>
              <a:t>ionic</a:t>
            </a:r>
            <a:r>
              <a:rPr lang="de-DE" sz="1800" dirty="0"/>
              <a:t> </a:t>
            </a:r>
            <a:r>
              <a:rPr lang="de-DE" sz="1800" dirty="0" err="1"/>
              <a:t>package</a:t>
            </a:r>
            <a:r>
              <a:rPr lang="de-DE" sz="1800" dirty="0"/>
              <a:t> </a:t>
            </a:r>
            <a:r>
              <a:rPr lang="de-DE" sz="1800" dirty="0" err="1"/>
              <a:t>debug</a:t>
            </a:r>
            <a:r>
              <a:rPr lang="de-DE" sz="1800" dirty="0"/>
              <a:t> 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/>
              <a:t>debug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 smtClean="0"/>
              <a:t>release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533754" y="1380497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533754" y="4533176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8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Roman Rast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2000" b="1" dirty="0" err="1" smtClean="0"/>
              <a:t>What</a:t>
            </a:r>
            <a:r>
              <a:rPr lang="de-DE" sz="2000" b="1" dirty="0" smtClean="0"/>
              <a:t> I do</a:t>
            </a:r>
          </a:p>
          <a:p>
            <a:pPr lvl="1"/>
            <a:r>
              <a:rPr lang="de-DE" sz="1800" dirty="0" smtClean="0"/>
              <a:t>Mobile App </a:t>
            </a:r>
            <a:r>
              <a:rPr lang="de-DE" sz="1800" dirty="0" err="1" smtClean="0"/>
              <a:t>Dev</a:t>
            </a:r>
            <a:endParaRPr lang="de-DE" sz="1800" dirty="0" smtClean="0"/>
          </a:p>
          <a:p>
            <a:pPr lvl="1"/>
            <a:r>
              <a:rPr lang="de-DE" sz="1800" dirty="0" smtClean="0"/>
              <a:t>UX / Interaction Design</a:t>
            </a:r>
          </a:p>
          <a:p>
            <a:pPr lvl="1"/>
            <a:r>
              <a:rPr lang="de-DE" sz="1800" dirty="0" smtClean="0"/>
              <a:t>Frontend</a:t>
            </a:r>
          </a:p>
          <a:p>
            <a:pPr lvl="1"/>
            <a:r>
              <a:rPr lang="de-DE" sz="1800" dirty="0" err="1" smtClean="0"/>
              <a:t>Zühlke</a:t>
            </a:r>
            <a:endParaRPr lang="de-DE" sz="1800" dirty="0" smtClean="0"/>
          </a:p>
          <a:p>
            <a:r>
              <a:rPr lang="de-DE" sz="1800" b="1" dirty="0" err="1" smtClean="0"/>
              <a:t>Slides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and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stuff</a:t>
            </a:r>
            <a:endParaRPr lang="de-DE" sz="1800" b="1" dirty="0" smtClean="0"/>
          </a:p>
          <a:p>
            <a:pPr lvl="1"/>
            <a:r>
              <a:rPr lang="de-DE" sz="1800" dirty="0"/>
              <a:t>https://</a:t>
            </a:r>
            <a:r>
              <a:rPr lang="de-DE" sz="1800" dirty="0" err="1"/>
              <a:t>github.com</a:t>
            </a:r>
            <a:r>
              <a:rPr lang="de-DE" sz="1800" dirty="0"/>
              <a:t>/romanrast/</a:t>
            </a:r>
            <a:r>
              <a:rPr lang="de-DE" sz="1800" dirty="0" err="1"/>
              <a:t>fhnwionic</a:t>
            </a:r>
            <a:endParaRPr lang="de-DE" sz="1800" dirty="0" smtClean="0"/>
          </a:p>
          <a:p>
            <a:r>
              <a:rPr lang="de-DE" sz="1800" b="1" dirty="0" err="1"/>
              <a:t>Flipboard</a:t>
            </a:r>
            <a:r>
              <a:rPr lang="de-DE" sz="1800" dirty="0"/>
              <a:t> </a:t>
            </a:r>
            <a:r>
              <a:rPr lang="de-DE" sz="1800" dirty="0" err="1"/>
              <a:t>my</a:t>
            </a:r>
            <a:r>
              <a:rPr lang="de-DE" sz="1800" dirty="0"/>
              <a:t>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magazin</a:t>
            </a:r>
            <a:r>
              <a:rPr lang="de-DE" sz="1800" dirty="0"/>
              <a:t> +180 </a:t>
            </a:r>
            <a:r>
              <a:rPr lang="de-DE" sz="1800" dirty="0" err="1"/>
              <a:t>followers</a:t>
            </a:r>
            <a:endParaRPr lang="de-DE" sz="1800" dirty="0"/>
          </a:p>
          <a:p>
            <a:pPr lvl="1"/>
            <a:r>
              <a:rPr lang="de-DE" sz="1800" dirty="0"/>
              <a:t>http://</a:t>
            </a:r>
            <a:r>
              <a:rPr lang="de-DE" sz="1800" dirty="0" smtClean="0"/>
              <a:t>flip.it/q-lfz</a:t>
            </a:r>
          </a:p>
          <a:p>
            <a:r>
              <a:rPr lang="de-DE" sz="1800" b="1" dirty="0" smtClean="0"/>
              <a:t>Twitter</a:t>
            </a:r>
          </a:p>
          <a:p>
            <a:pPr lvl="1"/>
            <a:r>
              <a:rPr lang="de-DE" sz="1800" dirty="0" smtClean="0"/>
              <a:t>@romanrast</a:t>
            </a:r>
          </a:p>
          <a:p>
            <a:r>
              <a:rPr lang="de-DE" sz="1800" b="1" dirty="0" err="1" smtClean="0"/>
              <a:t>Contact</a:t>
            </a:r>
            <a:endParaRPr lang="de-DE" sz="1800" b="1" dirty="0" smtClean="0"/>
          </a:p>
          <a:p>
            <a:pPr lvl="1"/>
            <a:r>
              <a:rPr lang="de-DE" sz="1800" dirty="0" smtClean="0"/>
              <a:t>roman.rast@zuehlke.com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196" y="607753"/>
            <a:ext cx="116281" cy="4571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91" y="1610741"/>
            <a:ext cx="1280814" cy="355782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28" y="2000460"/>
            <a:ext cx="932321" cy="524431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1610741"/>
            <a:ext cx="914150" cy="91415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3020950"/>
            <a:ext cx="1135958" cy="851284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05" y="2061660"/>
            <a:ext cx="1238451" cy="49376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20950"/>
            <a:ext cx="1191798" cy="85128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3020950"/>
            <a:ext cx="1137659" cy="85324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1617151"/>
            <a:ext cx="782314" cy="3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/>
          </a:p>
        </p:txBody>
      </p:sp>
      <p:pic>
        <p:nvPicPr>
          <p:cNvPr id="4" name="Bild 3" descr="l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96" y="1054026"/>
            <a:ext cx="4773302" cy="400957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12890" y="2264013"/>
            <a:ext cx="15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swipe</a:t>
            </a:r>
            <a:r>
              <a:rPr lang="de-DE" dirty="0" smtClean="0"/>
              <a:t> back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20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6989168" y="2264013"/>
            <a:ext cx="159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 </a:t>
            </a:r>
            <a:r>
              <a:rPr lang="de-DE" dirty="0" err="1" smtClean="0"/>
              <a:t>nav</a:t>
            </a:r>
            <a:r>
              <a:rPr lang="de-DE" dirty="0" smtClean="0"/>
              <a:t> on top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49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Prepare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Device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Android - </a:t>
            </a:r>
            <a:r>
              <a:rPr lang="de-DE" sz="2400" dirty="0" err="1" smtClean="0"/>
              <a:t>activate</a:t>
            </a:r>
            <a:r>
              <a:rPr lang="de-DE" sz="2400" dirty="0" smtClean="0"/>
              <a:t> </a:t>
            </a:r>
            <a:r>
              <a:rPr lang="de-DE" sz="2400" dirty="0" err="1" smtClean="0"/>
              <a:t>developer</a:t>
            </a:r>
            <a:r>
              <a:rPr lang="de-DE" sz="2400" dirty="0" smtClean="0"/>
              <a:t> </a:t>
            </a:r>
            <a:r>
              <a:rPr lang="de-DE" sz="2400" dirty="0" err="1" smtClean="0"/>
              <a:t>mode</a:t>
            </a:r>
            <a:endParaRPr lang="de-DE" sz="2400" dirty="0" smtClean="0"/>
          </a:p>
          <a:p>
            <a:pPr lvl="1"/>
            <a:r>
              <a:rPr lang="de-DE" sz="2000" dirty="0" smtClean="0"/>
              <a:t>Settings/</a:t>
            </a:r>
            <a:r>
              <a:rPr lang="de-DE" sz="2000" dirty="0" err="1" smtClean="0"/>
              <a:t>about</a:t>
            </a:r>
            <a:r>
              <a:rPr lang="de-DE" sz="2000" dirty="0" smtClean="0"/>
              <a:t> </a:t>
            </a:r>
            <a:r>
              <a:rPr lang="de-DE" sz="2000" dirty="0" err="1" smtClean="0"/>
              <a:t>phone</a:t>
            </a:r>
            <a:r>
              <a:rPr lang="de-DE" sz="2000" dirty="0"/>
              <a:t> </a:t>
            </a:r>
            <a:r>
              <a:rPr lang="de-DE" sz="2000" dirty="0" err="1" smtClean="0"/>
              <a:t>tip</a:t>
            </a:r>
            <a:r>
              <a:rPr lang="de-DE" sz="2000" dirty="0" smtClean="0"/>
              <a:t> on </a:t>
            </a:r>
            <a:r>
              <a:rPr lang="de-DE" sz="2000" dirty="0" err="1" smtClean="0"/>
              <a:t>Build</a:t>
            </a:r>
            <a:r>
              <a:rPr lang="de-DE" sz="2000" dirty="0" smtClean="0"/>
              <a:t> </a:t>
            </a:r>
            <a:r>
              <a:rPr lang="de-DE" sz="2000" dirty="0" err="1" smtClean="0"/>
              <a:t>number</a:t>
            </a:r>
            <a:r>
              <a:rPr lang="de-DE" sz="2000" dirty="0" smtClean="0"/>
              <a:t> </a:t>
            </a:r>
            <a:r>
              <a:rPr lang="de-DE" sz="2000" dirty="0" err="1" smtClean="0"/>
              <a:t>until</a:t>
            </a:r>
            <a:r>
              <a:rPr lang="de-DE" sz="2000" dirty="0" smtClean="0"/>
              <a:t> </a:t>
            </a:r>
            <a:r>
              <a:rPr lang="de-DE" sz="2000" dirty="0" err="1" smtClean="0"/>
              <a:t>message</a:t>
            </a:r>
            <a:r>
              <a:rPr lang="de-DE" sz="2000" dirty="0" smtClean="0"/>
              <a:t> </a:t>
            </a:r>
            <a:r>
              <a:rPr lang="de-DE" sz="2000" dirty="0" err="1" smtClean="0"/>
              <a:t>appears</a:t>
            </a:r>
            <a:endParaRPr lang="de-DE" sz="2000" dirty="0" smtClean="0"/>
          </a:p>
          <a:p>
            <a:pPr lvl="1"/>
            <a:r>
              <a:rPr lang="de-DE" sz="2000" dirty="0" smtClean="0"/>
              <a:t>Go back </a:t>
            </a:r>
            <a:r>
              <a:rPr lang="de-DE" sz="2000" dirty="0" err="1" smtClean="0"/>
              <a:t>to</a:t>
            </a:r>
            <a:r>
              <a:rPr lang="de-DE" sz="2000" dirty="0" smtClean="0"/>
              <a:t> Settings, </a:t>
            </a:r>
            <a:r>
              <a:rPr lang="de-DE" sz="2000" dirty="0" err="1" smtClean="0"/>
              <a:t>then</a:t>
            </a:r>
            <a:r>
              <a:rPr lang="de-DE" sz="2000" dirty="0" smtClean="0"/>
              <a:t> Developer </a:t>
            </a:r>
            <a:r>
              <a:rPr lang="de-DE" sz="2000" dirty="0" err="1" smtClean="0"/>
              <a:t>options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check USB </a:t>
            </a:r>
            <a:r>
              <a:rPr lang="de-DE" sz="2000" dirty="0" err="1" smtClean="0"/>
              <a:t>debugging</a:t>
            </a:r>
            <a:endParaRPr lang="de-DE" sz="2000" dirty="0" smtClean="0"/>
          </a:p>
          <a:p>
            <a:r>
              <a:rPr lang="de-DE" sz="2400" dirty="0" smtClean="0"/>
              <a:t>iPhone</a:t>
            </a:r>
          </a:p>
          <a:p>
            <a:pPr lvl="1"/>
            <a:r>
              <a:rPr lang="de-DE" sz="2000" dirty="0" smtClean="0"/>
              <a:t>Just </a:t>
            </a:r>
            <a:r>
              <a:rPr lang="de-DE" sz="2000" dirty="0" err="1" smtClean="0"/>
              <a:t>plug</a:t>
            </a:r>
            <a:r>
              <a:rPr lang="de-DE" sz="2000" dirty="0" smtClean="0"/>
              <a:t> in an press </a:t>
            </a:r>
            <a:r>
              <a:rPr lang="de-DE" sz="2000" dirty="0" err="1" smtClean="0"/>
              <a:t>play</a:t>
            </a:r>
            <a:r>
              <a:rPr lang="de-DE" sz="2000" dirty="0" smtClean="0"/>
              <a:t> in </a:t>
            </a:r>
            <a:r>
              <a:rPr lang="de-DE" sz="2000" dirty="0" err="1" smtClean="0"/>
              <a:t>xcode</a:t>
            </a:r>
            <a:r>
              <a:rPr lang="de-DE" sz="2000" dirty="0" smtClean="0"/>
              <a:t> – </a:t>
            </a:r>
            <a:r>
              <a:rPr lang="de-DE" sz="2000" dirty="0" err="1" smtClean="0"/>
              <a:t>yay</a:t>
            </a:r>
            <a:r>
              <a:rPr lang="de-DE" sz="2000" dirty="0" smtClean="0"/>
              <a:t>!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7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PhoneGap</a:t>
            </a:r>
            <a:r>
              <a:rPr lang="de-DE" dirty="0" smtClean="0"/>
              <a:t> Day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579" y="1599319"/>
            <a:ext cx="3084968" cy="2313726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22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704" y="1213697"/>
            <a:ext cx="4113292" cy="3084969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73" y="1236275"/>
            <a:ext cx="2010121" cy="1507591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774" y="2768127"/>
            <a:ext cx="2010119" cy="150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0" y="1063229"/>
            <a:ext cx="1354608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23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435902" y="1040984"/>
            <a:ext cx="21441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Hooks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Plugins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b="1" dirty="0" err="1" smtClean="0"/>
              <a:t>www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bowerrc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itignore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c</a:t>
            </a:r>
            <a:r>
              <a:rPr lang="de-DE" dirty="0" err="1" smtClean="0"/>
              <a:t>onfig.xml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ulpfile.js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p</a:t>
            </a:r>
            <a:r>
              <a:rPr lang="de-DE" dirty="0" err="1" smtClean="0"/>
              <a:t>ackage.json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c</a:t>
            </a:r>
            <a:r>
              <a:rPr lang="de-DE" b="1" dirty="0" err="1" smtClean="0"/>
              <a:t>ss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i</a:t>
            </a:r>
            <a:r>
              <a:rPr lang="de-DE" b="1" dirty="0" err="1" smtClean="0"/>
              <a:t>mg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j</a:t>
            </a:r>
            <a:r>
              <a:rPr lang="de-DE" b="1" dirty="0" err="1" smtClean="0"/>
              <a:t>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 smtClean="0"/>
              <a:t>scss</a:t>
            </a:r>
            <a:endParaRPr lang="de-DE" b="1" dirty="0" smtClean="0"/>
          </a:p>
        </p:txBody>
      </p:sp>
    </p:spTree>
    <p:extLst>
      <p:ext uri="{BB962C8B-B14F-4D97-AF65-F5344CB8AC3E}">
        <p14:creationId xmlns:p14="http://schemas.microsoft.com/office/powerpoint/2010/main" val="10654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Work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www</a:t>
            </a:r>
            <a:r>
              <a:rPr lang="de-DE" sz="2000" dirty="0" smtClean="0"/>
              <a:t> </a:t>
            </a:r>
            <a:r>
              <a:rPr lang="de-DE" sz="2000" dirty="0" err="1" smtClean="0"/>
              <a:t>folder</a:t>
            </a:r>
            <a:r>
              <a:rPr lang="de-DE" sz="2000" dirty="0" smtClean="0"/>
              <a:t> on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root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endParaRPr lang="de-DE" sz="2000" dirty="0" smtClean="0"/>
          </a:p>
          <a:p>
            <a:r>
              <a:rPr lang="de-DE" sz="2000" dirty="0" smtClean="0"/>
              <a:t>The </a:t>
            </a:r>
            <a:r>
              <a:rPr lang="de-DE" sz="2000" dirty="0" err="1" smtClean="0"/>
              <a:t>code</a:t>
            </a:r>
            <a:r>
              <a:rPr lang="de-DE" sz="2000" dirty="0" smtClean="0"/>
              <a:t> will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copied</a:t>
            </a:r>
            <a:r>
              <a:rPr lang="de-DE" sz="2000" dirty="0" smtClean="0"/>
              <a:t> down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android</a:t>
            </a:r>
            <a:endParaRPr lang="de-DE" sz="2000" dirty="0" smtClean="0"/>
          </a:p>
          <a:p>
            <a:r>
              <a:rPr lang="de-DE" sz="2000" dirty="0" err="1" smtClean="0"/>
              <a:t>For</a:t>
            </a:r>
            <a:r>
              <a:rPr lang="de-DE" sz="2000" dirty="0" smtClean="0"/>
              <a:t> iOS </a:t>
            </a:r>
            <a:r>
              <a:rPr lang="de-DE" sz="2000" dirty="0" err="1" smtClean="0"/>
              <a:t>go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/</a:t>
            </a:r>
            <a:r>
              <a:rPr lang="de-DE" sz="2000" dirty="0" err="1" smtClean="0"/>
              <a:t>xxx.xcodeproj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r>
              <a:rPr lang="de-DE" sz="2000" dirty="0" smtClean="0"/>
              <a:t> on </a:t>
            </a:r>
            <a:r>
              <a:rPr lang="de-DE" sz="2000" dirty="0" err="1" smtClean="0"/>
              <a:t>device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Simulator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Debugging &amp; </a:t>
            </a:r>
            <a:r>
              <a:rPr lang="de-DE" dirty="0" err="1" smtClean="0"/>
              <a:t>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Google CHROME!</a:t>
            </a:r>
          </a:p>
          <a:p>
            <a:r>
              <a:rPr lang="de-DE" dirty="0" smtClean="0"/>
              <a:t>Developer Tools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4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26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753005"/>
            <a:ext cx="7979434" cy="38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8" y="1431001"/>
            <a:ext cx="1594662" cy="283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27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01" y="1431001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35" y="1435012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2"/>
          <a:stretch/>
        </p:blipFill>
        <p:spPr>
          <a:xfrm>
            <a:off x="2437944" y="1433279"/>
            <a:ext cx="2063563" cy="3168328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/>
          <a:stretch/>
        </p:blipFill>
        <p:spPr>
          <a:xfrm>
            <a:off x="3798562" y="1433279"/>
            <a:ext cx="2063665" cy="31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28</a:t>
            </a:fld>
            <a:endParaRPr lang="de-DE"/>
          </a:p>
        </p:txBody>
      </p:sp>
      <p:pic>
        <p:nvPicPr>
          <p:cNvPr id="10" name="demoApp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7913" y="1200150"/>
            <a:ext cx="1908175" cy="3394075"/>
          </a:xfrm>
        </p:spPr>
      </p:pic>
    </p:spTree>
    <p:extLst>
      <p:ext uri="{BB962C8B-B14F-4D97-AF65-F5344CB8AC3E}">
        <p14:creationId xmlns:p14="http://schemas.microsoft.com/office/powerpoint/2010/main" val="34800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Tinder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sz="2400" dirty="0" smtClean="0"/>
              <a:t>(</a:t>
            </a:r>
            <a:r>
              <a:rPr lang="is-IS" sz="2400" dirty="0" smtClean="0"/>
              <a:t>548a574d)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29</a:t>
            </a:fld>
            <a:endParaRPr lang="de-DE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92" y="1200150"/>
            <a:ext cx="6454216" cy="3394075"/>
          </a:xfrm>
        </p:spPr>
      </p:pic>
    </p:spTree>
    <p:extLst>
      <p:ext uri="{BB962C8B-B14F-4D97-AF65-F5344CB8AC3E}">
        <p14:creationId xmlns:p14="http://schemas.microsoft.com/office/powerpoint/2010/main" val="143479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Web Technologies</a:t>
            </a:r>
            <a:endParaRPr lang="de-DE" dirty="0"/>
          </a:p>
        </p:txBody>
      </p:sp>
      <p:pic>
        <p:nvPicPr>
          <p:cNvPr id="5" name="Bild 4" descr="c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33" y="1623104"/>
            <a:ext cx="1269592" cy="1784292"/>
          </a:xfrm>
          <a:prstGeom prst="rect">
            <a:avLst/>
          </a:prstGeom>
        </p:spPr>
      </p:pic>
      <p:pic>
        <p:nvPicPr>
          <p:cNvPr id="6" name="Bild 5" descr="j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70"/>
          <a:stretch/>
        </p:blipFill>
        <p:spPr>
          <a:xfrm>
            <a:off x="6386292" y="1623105"/>
            <a:ext cx="1269592" cy="312785"/>
          </a:xfrm>
          <a:prstGeom prst="rect">
            <a:avLst/>
          </a:prstGeom>
        </p:spPr>
      </p:pic>
      <p:pic>
        <p:nvPicPr>
          <p:cNvPr id="7" name="Bild 6" descr="htm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60" y="1623105"/>
            <a:ext cx="1269592" cy="1784291"/>
          </a:xfrm>
          <a:prstGeom prst="rect">
            <a:avLst/>
          </a:prstGeom>
        </p:spPr>
      </p:pic>
      <p:pic>
        <p:nvPicPr>
          <p:cNvPr id="8" name="Bild 7" descr="angular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35" y="1935890"/>
            <a:ext cx="1471506" cy="1471506"/>
          </a:xfrm>
          <a:prstGeom prst="rect">
            <a:avLst/>
          </a:prstGeom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9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smtClean="0"/>
              <a:t>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Send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login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smtClean="0"/>
              <a:t>EMAIL</a:t>
            </a:r>
          </a:p>
          <a:p>
            <a:pPr marL="457200" lvl="1" indent="0">
              <a:buNone/>
            </a:pPr>
            <a:r>
              <a:rPr lang="de-DE" dirty="0"/>
              <a:t>	</a:t>
            </a:r>
            <a:r>
              <a:rPr lang="de-DE" sz="2400" dirty="0" err="1" smtClean="0"/>
              <a:t>Or</a:t>
            </a:r>
            <a:r>
              <a:rPr lang="de-DE" sz="2400" dirty="0" smtClean="0"/>
              <a:t> </a:t>
            </a:r>
            <a:r>
              <a:rPr lang="de-DE" sz="2400" dirty="0" err="1" smtClean="0"/>
              <a:t>share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ID</a:t>
            </a:r>
          </a:p>
          <a:p>
            <a:pPr marL="457200" lvl="1" indent="0">
              <a:buNone/>
            </a:pPr>
            <a:r>
              <a:rPr lang="de-DE" sz="2400" dirty="0" smtClean="0"/>
              <a:t>	E609BED6</a:t>
            </a:r>
            <a:endParaRPr lang="de-DE" sz="2400" dirty="0"/>
          </a:p>
        </p:txBody>
      </p:sp>
      <p:pic>
        <p:nvPicPr>
          <p:cNvPr id="7" name="Bild 6" descr="phon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75" y="1757831"/>
            <a:ext cx="3033166" cy="3431684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Coding</a:t>
            </a:r>
            <a:r>
              <a:rPr lang="de-DE" dirty="0" smtClean="0"/>
              <a:t>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31</a:t>
            </a:fld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996518" y="4137285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Copy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on Google </a:t>
            </a:r>
            <a:r>
              <a:rPr lang="de-DE" dirty="0" err="1" smtClean="0"/>
              <a:t>docs</a:t>
            </a:r>
            <a:r>
              <a:rPr lang="de-DE" dirty="0" smtClean="0"/>
              <a:t> </a:t>
            </a:r>
            <a:r>
              <a:rPr lang="de-DE" u="sng" dirty="0"/>
              <a:t>https://goo.gl/E4UFs3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09" y="1063229"/>
            <a:ext cx="3810779" cy="2858085"/>
          </a:xfrm>
        </p:spPr>
      </p:pic>
    </p:spTree>
    <p:extLst>
      <p:ext uri="{BB962C8B-B14F-4D97-AF65-F5344CB8AC3E}">
        <p14:creationId xmlns:p14="http://schemas.microsoft.com/office/powerpoint/2010/main" val="175409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21" y="1200150"/>
            <a:ext cx="5710157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1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(Single Page </a:t>
            </a:r>
            <a:r>
              <a:rPr lang="de-DE" dirty="0" err="1" smtClean="0"/>
              <a:t>Application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1063229"/>
            <a:ext cx="647897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2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538501"/>
            <a:ext cx="3254990" cy="23298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34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116916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app.js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1538501"/>
            <a:ext cx="4754179" cy="113504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903410" y="1198701"/>
            <a:ext cx="12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</a:t>
            </a:r>
            <a:r>
              <a:rPr lang="de-DE" dirty="0" err="1" smtClean="0"/>
              <a:t>ontroller.js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3286676"/>
            <a:ext cx="4754179" cy="148058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903409" y="2917344"/>
            <a:ext cx="154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tab-chats.html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8" b="11416"/>
          <a:stretch/>
        </p:blipFill>
        <p:spPr>
          <a:xfrm>
            <a:off x="457200" y="4343573"/>
            <a:ext cx="2946400" cy="24532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57200" y="3974241"/>
            <a:ext cx="1184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index.html</a:t>
            </a:r>
            <a:endParaRPr lang="de-DE" dirty="0"/>
          </a:p>
        </p:txBody>
      </p:sp>
      <p:cxnSp>
        <p:nvCxnSpPr>
          <p:cNvPr id="31" name="Gerade Verbindung mit Pfeil 30"/>
          <p:cNvCxnSpPr>
            <a:endCxn id="13" idx="3"/>
          </p:cNvCxnSpPr>
          <p:nvPr/>
        </p:nvCxnSpPr>
        <p:spPr>
          <a:xfrm flipH="1">
            <a:off x="3403600" y="4466237"/>
            <a:ext cx="499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AgnularJS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1" y="1222453"/>
            <a:ext cx="5682987" cy="282544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35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67" y="1222453"/>
            <a:ext cx="2349066" cy="107469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386578" y="2897547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$</a:t>
            </a:r>
            <a:r>
              <a:rPr lang="de-DE" sz="1600" dirty="0" err="1" smtClean="0"/>
              <a:t>scope.firstname</a:t>
            </a:r>
            <a:r>
              <a:rPr lang="de-DE" sz="1600" dirty="0" smtClean="0"/>
              <a:t> = “John“;</a:t>
            </a:r>
            <a:endParaRPr lang="de-DE" sz="1600" dirty="0"/>
          </a:p>
        </p:txBody>
      </p:sp>
      <p:sp>
        <p:nvSpPr>
          <p:cNvPr id="8" name="Textfeld 7"/>
          <p:cNvSpPr txBox="1"/>
          <p:nvPr/>
        </p:nvSpPr>
        <p:spPr>
          <a:xfrm>
            <a:off x="6386578" y="3759342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{{</a:t>
            </a:r>
            <a:r>
              <a:rPr lang="de-DE" sz="1600" dirty="0" err="1" smtClean="0"/>
              <a:t>firstname</a:t>
            </a:r>
            <a:r>
              <a:rPr lang="de-DE" sz="1600" dirty="0" smtClean="0"/>
              <a:t>}}</a:t>
            </a:r>
            <a:endParaRPr lang="de-DE" sz="1600" dirty="0"/>
          </a:p>
        </p:txBody>
      </p:sp>
      <p:sp>
        <p:nvSpPr>
          <p:cNvPr id="10" name="Textfeld 9"/>
          <p:cNvSpPr txBox="1"/>
          <p:nvPr/>
        </p:nvSpPr>
        <p:spPr>
          <a:xfrm>
            <a:off x="6386578" y="2573836"/>
            <a:ext cx="142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CONTROLLER</a:t>
            </a:r>
            <a:endParaRPr lang="de-DE" u="sng" dirty="0"/>
          </a:p>
        </p:txBody>
      </p:sp>
      <p:sp>
        <p:nvSpPr>
          <p:cNvPr id="11" name="Textfeld 10"/>
          <p:cNvSpPr txBox="1"/>
          <p:nvPr/>
        </p:nvSpPr>
        <p:spPr>
          <a:xfrm>
            <a:off x="6386578" y="3436066"/>
            <a:ext cx="156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View </a:t>
            </a:r>
            <a:r>
              <a:rPr lang="de-DE" u="sng" dirty="0" err="1" smtClean="0"/>
              <a:t>Tepmlate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183662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36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842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angular.module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global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creating</a:t>
            </a:r>
            <a:r>
              <a:rPr lang="de-DE" dirty="0"/>
              <a:t>, </a:t>
            </a:r>
            <a:r>
              <a:rPr lang="de-DE" dirty="0" err="1"/>
              <a:t>registering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retrieving</a:t>
            </a:r>
            <a:r>
              <a:rPr lang="de-DE" dirty="0"/>
              <a:t> Angular </a:t>
            </a:r>
            <a:r>
              <a:rPr lang="de-DE" dirty="0" err="1"/>
              <a:t>modules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161"/>
            <a:ext cx="7302500" cy="3048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20108"/>
            <a:ext cx="4729655" cy="2087948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33" y="2110088"/>
            <a:ext cx="3797300" cy="266700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33" y="2403565"/>
            <a:ext cx="3517900" cy="266700"/>
          </a:xfrm>
          <a:prstGeom prst="rect">
            <a:avLst/>
          </a:prstGeom>
        </p:spPr>
      </p:pic>
      <p:cxnSp>
        <p:nvCxnSpPr>
          <p:cNvPr id="15" name="Gerade Verbindung mit Pfeil 14"/>
          <p:cNvCxnSpPr/>
          <p:nvPr/>
        </p:nvCxnSpPr>
        <p:spPr>
          <a:xfrm flipH="1">
            <a:off x="1906073" y="1868751"/>
            <a:ext cx="327576" cy="251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5123432" y="1949961"/>
            <a:ext cx="321087" cy="16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39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37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780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behavior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A</a:t>
            </a:r>
            <a:r>
              <a:rPr lang="de-DE" dirty="0" err="1" smtClean="0"/>
              <a:t>nd</a:t>
            </a:r>
            <a:r>
              <a:rPr lang="de-DE" dirty="0" smtClean="0"/>
              <a:t> </a:t>
            </a:r>
            <a:r>
              <a:rPr lang="de-DE" dirty="0" err="1" smtClean="0"/>
              <a:t>helps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onto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244718" y="28176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$</a:t>
            </a:r>
            <a:r>
              <a:rPr lang="de-DE" dirty="0" err="1" smtClean="0"/>
              <a:t>scope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57200" y="3517431"/>
            <a:ext cx="711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A </a:t>
            </a:r>
            <a:r>
              <a:rPr lang="de-DE" dirty="0" err="1"/>
              <a:t>javascript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glue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controller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 smtClean="0"/>
              <a:t>view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made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controller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213" y="1788849"/>
            <a:ext cx="3555573" cy="84888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637" y="4376477"/>
            <a:ext cx="2005440" cy="51240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" b="8010"/>
          <a:stretch/>
        </p:blipFill>
        <p:spPr>
          <a:xfrm>
            <a:off x="4848262" y="4376477"/>
            <a:ext cx="1497121" cy="38420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700833" y="4150622"/>
            <a:ext cx="810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Controller</a:t>
            </a:r>
            <a:endParaRPr lang="de-DE" sz="1200" dirty="0"/>
          </a:p>
        </p:txBody>
      </p:sp>
      <p:sp>
        <p:nvSpPr>
          <p:cNvPr id="17" name="Textfeld 16"/>
          <p:cNvSpPr txBox="1"/>
          <p:nvPr/>
        </p:nvSpPr>
        <p:spPr>
          <a:xfrm>
            <a:off x="5917841" y="4142041"/>
            <a:ext cx="493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View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33781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Directives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38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7283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Creat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attributes</a:t>
            </a:r>
            <a:r>
              <a:rPr lang="de-DE" dirty="0" smtClean="0"/>
              <a:t>. -&gt;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Angular </a:t>
            </a:r>
            <a:r>
              <a:rPr lang="de-DE" dirty="0" err="1" smtClean="0"/>
              <a:t>directives</a:t>
            </a:r>
            <a:r>
              <a:rPr lang="de-DE" dirty="0" smtClean="0"/>
              <a:t> beginn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prefix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ng</a:t>
            </a:r>
            <a:r>
              <a:rPr lang="de-DE" dirty="0" smtClean="0"/>
              <a:t>-...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n</a:t>
            </a:r>
            <a:r>
              <a:rPr lang="de-DE" dirty="0" err="1" smtClean="0"/>
              <a:t>g-repeat</a:t>
            </a:r>
            <a:r>
              <a:rPr lang="de-DE" dirty="0" smtClean="0"/>
              <a:t> </a:t>
            </a:r>
            <a:r>
              <a:rPr lang="de-DE" dirty="0" err="1" smtClean="0"/>
              <a:t>repeats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item in a </a:t>
            </a:r>
            <a:r>
              <a:rPr lang="de-DE" dirty="0" err="1" smtClean="0"/>
              <a:t>collection</a:t>
            </a:r>
            <a:r>
              <a:rPr lang="de-DE" dirty="0" smtClean="0"/>
              <a:t>/</a:t>
            </a:r>
            <a:r>
              <a:rPr lang="de-DE" dirty="0" err="1" smtClean="0"/>
              <a:t>array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r</a:t>
            </a:r>
            <a:r>
              <a:rPr lang="de-DE" dirty="0" err="1" smtClean="0"/>
              <a:t>estrict</a:t>
            </a:r>
            <a:r>
              <a:rPr lang="de-DE" dirty="0" smtClean="0"/>
              <a:t> 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 | </a:t>
            </a:r>
            <a:r>
              <a:rPr lang="de-DE" dirty="0" err="1" smtClean="0"/>
              <a:t>restrict</a:t>
            </a:r>
            <a:r>
              <a:rPr lang="de-DE" dirty="0" smtClean="0"/>
              <a:t> A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attribute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70" y="2668776"/>
            <a:ext cx="3698930" cy="1716768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842" y="2668776"/>
            <a:ext cx="2785158" cy="579177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791010" y="2409088"/>
            <a:ext cx="554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/>
              <a:t>a</a:t>
            </a:r>
            <a:r>
              <a:rPr lang="de-DE" sz="1200" smtClean="0"/>
              <a:t>pp.js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6809072" y="2391777"/>
            <a:ext cx="810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smtClean="0"/>
              <a:t>View.html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2147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Directives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39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659757" y="1059163"/>
            <a:ext cx="49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ng-include</a:t>
            </a:r>
            <a:r>
              <a:rPr lang="de-DE" dirty="0" smtClean="0"/>
              <a:t> </a:t>
            </a:r>
            <a:r>
              <a:rPr lang="de-DE" dirty="0" err="1" smtClean="0"/>
              <a:t>includes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templates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791010" y="1456241"/>
            <a:ext cx="1073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o</a:t>
            </a:r>
            <a:r>
              <a:rPr lang="de-DE" sz="1200" dirty="0" err="1" smtClean="0"/>
              <a:t>verview.html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7138621" y="1456241"/>
            <a:ext cx="1327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moviequotes.html</a:t>
            </a:r>
            <a:endParaRPr lang="de-DE" sz="12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10" y="1745349"/>
            <a:ext cx="4114800" cy="38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99" y="1745349"/>
            <a:ext cx="3313545" cy="43872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59757" y="2581154"/>
            <a:ext cx="5467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n</a:t>
            </a:r>
            <a:r>
              <a:rPr lang="de-DE" b="1" dirty="0" err="1" smtClean="0"/>
              <a:t>g-repeat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an </a:t>
            </a:r>
            <a:r>
              <a:rPr lang="de-DE" dirty="0" err="1" smtClean="0"/>
              <a:t>array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display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8" y="3060033"/>
            <a:ext cx="4987636" cy="415636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b="11288"/>
          <a:stretch/>
        </p:blipFill>
        <p:spPr>
          <a:xfrm>
            <a:off x="6127023" y="3060033"/>
            <a:ext cx="2048114" cy="236596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23" y="3458272"/>
            <a:ext cx="1209410" cy="127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5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67112"/>
          </a:xfrm>
        </p:spPr>
        <p:txBody>
          <a:bodyPr>
            <a:normAutofit fontScale="92500" lnSpcReduction="10000"/>
          </a:bodyPr>
          <a:lstStyle/>
          <a:p>
            <a:r>
              <a:rPr lang="de-DE" sz="2000" dirty="0" smtClean="0"/>
              <a:t>HTML5 Framework </a:t>
            </a:r>
            <a:r>
              <a:rPr lang="de-DE" sz="2000" dirty="0" err="1" smtClean="0"/>
              <a:t>for</a:t>
            </a:r>
            <a:r>
              <a:rPr lang="de-DE" sz="2000" dirty="0" smtClean="0"/>
              <a:t> hybrid mobile </a:t>
            </a:r>
            <a:r>
              <a:rPr lang="de-DE" sz="2000" dirty="0" err="1" smtClean="0"/>
              <a:t>apps</a:t>
            </a:r>
            <a:endParaRPr lang="de-DE" sz="2000" dirty="0" smtClean="0"/>
          </a:p>
          <a:p>
            <a:r>
              <a:rPr lang="de-DE" sz="2000" dirty="0" err="1" smtClean="0"/>
              <a:t>Build</a:t>
            </a:r>
            <a:r>
              <a:rPr lang="de-DE" sz="2000" dirty="0" smtClean="0"/>
              <a:t> on </a:t>
            </a:r>
            <a:r>
              <a:rPr lang="de-DE" sz="2000" dirty="0" err="1" smtClean="0"/>
              <a:t>AngularJS</a:t>
            </a:r>
            <a:endParaRPr lang="de-DE" sz="2000" dirty="0" smtClean="0"/>
          </a:p>
          <a:p>
            <a:r>
              <a:rPr lang="de-DE" sz="2000" dirty="0" err="1" smtClean="0"/>
              <a:t>Uses</a:t>
            </a:r>
            <a:r>
              <a:rPr lang="de-DE" sz="2000" dirty="0" smtClean="0"/>
              <a:t> </a:t>
            </a:r>
            <a:r>
              <a:rPr lang="de-DE" sz="2000" dirty="0" err="1" smtClean="0"/>
              <a:t>Cordova</a:t>
            </a:r>
            <a:r>
              <a:rPr lang="de-DE" sz="2000" dirty="0"/>
              <a:t> </a:t>
            </a:r>
            <a:endParaRPr lang="de-DE" sz="2000" dirty="0" smtClean="0"/>
          </a:p>
          <a:p>
            <a:r>
              <a:rPr lang="de-DE" sz="2000" dirty="0" smtClean="0"/>
              <a:t>First </a:t>
            </a:r>
            <a:r>
              <a:rPr lang="de-DE" sz="2000" dirty="0" err="1" smtClean="0"/>
              <a:t>alpha</a:t>
            </a:r>
            <a:r>
              <a:rPr lang="de-DE" sz="2000" dirty="0" smtClean="0"/>
              <a:t> in 2013, 1.0 Beta 2014, 1.0 2015</a:t>
            </a:r>
          </a:p>
          <a:p>
            <a:r>
              <a:rPr lang="de-DE" sz="2000" dirty="0" smtClean="0"/>
              <a:t>High </a:t>
            </a:r>
            <a:r>
              <a:rPr lang="de-DE" sz="2000" dirty="0" err="1" smtClean="0"/>
              <a:t>performance</a:t>
            </a:r>
            <a:endParaRPr lang="de-DE" sz="2000" dirty="0" smtClean="0"/>
          </a:p>
          <a:p>
            <a:r>
              <a:rPr lang="de-DE" sz="2000" dirty="0" smtClean="0"/>
              <a:t>iOS &gt; 7, </a:t>
            </a:r>
            <a:r>
              <a:rPr lang="de-DE" sz="2000" dirty="0" err="1"/>
              <a:t>Adnroid</a:t>
            </a:r>
            <a:r>
              <a:rPr lang="de-DE" sz="2000" dirty="0"/>
              <a:t> &gt; </a:t>
            </a:r>
            <a:r>
              <a:rPr lang="de-DE" sz="2000" dirty="0" smtClean="0"/>
              <a:t>4.1</a:t>
            </a:r>
          </a:p>
          <a:p>
            <a:r>
              <a:rPr lang="de-DE" sz="2000" dirty="0" smtClean="0"/>
              <a:t>Open </a:t>
            </a:r>
            <a:r>
              <a:rPr lang="de-DE" sz="2000" dirty="0" err="1" smtClean="0"/>
              <a:t>source</a:t>
            </a:r>
            <a:endParaRPr lang="de-DE" sz="2000" dirty="0" smtClean="0"/>
          </a:p>
          <a:p>
            <a:r>
              <a:rPr lang="de-DE" sz="2000" dirty="0" err="1" smtClean="0"/>
              <a:t>Many</a:t>
            </a:r>
            <a:r>
              <a:rPr lang="de-DE" sz="2000" dirty="0" smtClean="0"/>
              <a:t> Frameworks </a:t>
            </a:r>
            <a:r>
              <a:rPr lang="de-DE" sz="2000" dirty="0" err="1" smtClean="0"/>
              <a:t>built</a:t>
            </a:r>
            <a:r>
              <a:rPr lang="de-DE" sz="2000" dirty="0"/>
              <a:t>-</a:t>
            </a:r>
            <a:r>
              <a:rPr lang="de-DE" sz="2000" dirty="0" smtClean="0"/>
              <a:t>in</a:t>
            </a:r>
          </a:p>
          <a:p>
            <a:pPr lvl="1"/>
            <a:r>
              <a:rPr lang="de-DE" sz="1600" dirty="0" err="1" smtClean="0"/>
              <a:t>AngualrJS</a:t>
            </a:r>
            <a:r>
              <a:rPr lang="de-DE" sz="1600" dirty="0" smtClean="0"/>
              <a:t>, </a:t>
            </a:r>
            <a:r>
              <a:rPr lang="de-DE" sz="1600" dirty="0" err="1" smtClean="0"/>
              <a:t>Cordova</a:t>
            </a:r>
            <a:r>
              <a:rPr lang="de-DE" sz="1600" dirty="0" smtClean="0"/>
              <a:t>, </a:t>
            </a:r>
            <a:r>
              <a:rPr lang="de-DE" sz="1600" dirty="0" err="1" smtClean="0"/>
              <a:t>Gulp</a:t>
            </a:r>
            <a:r>
              <a:rPr lang="de-DE" sz="1600" dirty="0" smtClean="0"/>
              <a:t>, </a:t>
            </a:r>
            <a:r>
              <a:rPr lang="de-DE" sz="1600" dirty="0" err="1" smtClean="0"/>
              <a:t>Sass</a:t>
            </a:r>
            <a:r>
              <a:rPr lang="de-DE" sz="1600" dirty="0" smtClean="0"/>
              <a:t>, </a:t>
            </a:r>
            <a:r>
              <a:rPr lang="de-DE" sz="1600" dirty="0" err="1" smtClean="0"/>
              <a:t>NodeJS</a:t>
            </a:r>
            <a:r>
              <a:rPr lang="de-DE" sz="1600" dirty="0" smtClean="0"/>
              <a:t>, Bower</a:t>
            </a:r>
          </a:p>
          <a:p>
            <a:r>
              <a:rPr lang="de-DE" sz="2000" dirty="0" smtClean="0"/>
              <a:t>Custom </a:t>
            </a:r>
            <a:r>
              <a:rPr lang="de-DE" sz="2000" dirty="0" err="1" smtClean="0"/>
              <a:t>directives</a:t>
            </a:r>
            <a:r>
              <a:rPr lang="de-DE" sz="2000" dirty="0" smtClean="0"/>
              <a:t>/</a:t>
            </a:r>
            <a:r>
              <a:rPr lang="de-DE" sz="2000" dirty="0" err="1" smtClean="0"/>
              <a:t>components</a:t>
            </a:r>
            <a:r>
              <a:rPr lang="de-DE" sz="2000" dirty="0" smtClean="0"/>
              <a:t> -&gt; &lt;</a:t>
            </a:r>
            <a:r>
              <a:rPr lang="de-DE" sz="2000" dirty="0" err="1" smtClean="0"/>
              <a:t>ion</a:t>
            </a:r>
            <a:r>
              <a:rPr lang="de-DE" sz="2000" dirty="0" smtClean="0"/>
              <a:t>-list&gt;</a:t>
            </a:r>
          </a:p>
          <a:p>
            <a:r>
              <a:rPr lang="de-DE" sz="2000" dirty="0" err="1" smtClean="0"/>
              <a:t>Drifty</a:t>
            </a:r>
            <a:r>
              <a:rPr lang="de-DE" sz="2000" dirty="0" smtClean="0"/>
              <a:t> Co</a:t>
            </a:r>
          </a:p>
          <a:p>
            <a:endParaRPr lang="de-DE" sz="2000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12" y="1329360"/>
            <a:ext cx="2950888" cy="14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40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659757" y="1059163"/>
            <a:ext cx="190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Us</a:t>
            </a:r>
            <a:r>
              <a:rPr lang="de-DE" dirty="0" smtClean="0"/>
              <a:t> |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a </a:t>
            </a:r>
            <a:r>
              <a:rPr lang="de-DE" dirty="0" err="1" smtClean="0"/>
              <a:t>filter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7"/>
          <a:stretch/>
        </p:blipFill>
        <p:spPr>
          <a:xfrm>
            <a:off x="791010" y="1639225"/>
            <a:ext cx="5153471" cy="793129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6" y="2532398"/>
            <a:ext cx="7550727" cy="184727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6"/>
          <a:stretch/>
        </p:blipFill>
        <p:spPr>
          <a:xfrm>
            <a:off x="791010" y="2897664"/>
            <a:ext cx="4120278" cy="16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View = Templates (</a:t>
            </a:r>
            <a:r>
              <a:rPr lang="de-DE" sz="2000" dirty="0" err="1" smtClean="0"/>
              <a:t>chats.html</a:t>
            </a:r>
            <a:r>
              <a:rPr lang="de-DE" sz="2000" dirty="0" smtClean="0"/>
              <a:t>)</a:t>
            </a:r>
          </a:p>
          <a:p>
            <a:pPr lvl="1"/>
            <a:r>
              <a:rPr lang="de-DE" sz="2000" dirty="0" err="1" smtClean="0"/>
              <a:t>www</a:t>
            </a:r>
            <a:r>
              <a:rPr lang="de-DE" sz="2000" dirty="0" smtClean="0"/>
              <a:t>/</a:t>
            </a:r>
            <a:r>
              <a:rPr lang="de-DE" sz="2000" dirty="0" err="1" smtClean="0"/>
              <a:t>templates</a:t>
            </a:r>
            <a:r>
              <a:rPr lang="de-DE" sz="2000" dirty="0" smtClean="0"/>
              <a:t>/...</a:t>
            </a:r>
          </a:p>
          <a:p>
            <a:r>
              <a:rPr lang="de-DE" sz="2000" dirty="0" smtClean="0"/>
              <a:t>Controllers = </a:t>
            </a:r>
            <a:r>
              <a:rPr lang="de-DE" sz="2000" dirty="0" err="1" smtClean="0"/>
              <a:t>angular.module</a:t>
            </a:r>
            <a:r>
              <a:rPr lang="de-DE" sz="2000" dirty="0"/>
              <a:t>('</a:t>
            </a:r>
            <a:r>
              <a:rPr lang="de-DE" sz="2000" dirty="0" err="1"/>
              <a:t>starter.controllers</a:t>
            </a:r>
            <a:r>
              <a:rPr lang="de-DE" sz="2000" dirty="0"/>
              <a:t>', []).</a:t>
            </a:r>
            <a:r>
              <a:rPr lang="de-DE" sz="2000" dirty="0" err="1"/>
              <a:t>controller</a:t>
            </a:r>
            <a:r>
              <a:rPr lang="de-DE" sz="2000" dirty="0"/>
              <a:t>('</a:t>
            </a:r>
            <a:r>
              <a:rPr lang="de-DE" sz="2000" dirty="0" err="1"/>
              <a:t>DashCtrl</a:t>
            </a:r>
            <a:r>
              <a:rPr lang="de-DE" sz="2000" dirty="0"/>
              <a:t>', </a:t>
            </a:r>
            <a:r>
              <a:rPr lang="de-DE" sz="2000" dirty="0" err="1"/>
              <a:t>function</a:t>
            </a:r>
            <a:r>
              <a:rPr lang="de-DE" sz="2000" dirty="0"/>
              <a:t>($</a:t>
            </a:r>
            <a:r>
              <a:rPr lang="de-DE" sz="2000" dirty="0" err="1"/>
              <a:t>scope</a:t>
            </a:r>
            <a:r>
              <a:rPr lang="de-DE" sz="2000" dirty="0"/>
              <a:t>) </a:t>
            </a:r>
            <a:r>
              <a:rPr lang="de-DE" sz="2000" dirty="0" smtClean="0"/>
              <a:t>{})</a:t>
            </a:r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controllers.js</a:t>
            </a:r>
            <a:endParaRPr lang="de-DE" sz="2000" dirty="0" smtClean="0"/>
          </a:p>
          <a:p>
            <a:r>
              <a:rPr lang="de-DE" sz="2000" dirty="0" smtClean="0"/>
              <a:t>Model = </a:t>
            </a:r>
            <a:r>
              <a:rPr lang="de-DE" sz="2000" dirty="0" err="1" smtClean="0"/>
              <a:t>best</a:t>
            </a:r>
            <a:r>
              <a:rPr lang="de-DE" sz="2000" dirty="0" smtClean="0"/>
              <a:t> in </a:t>
            </a:r>
            <a:r>
              <a:rPr lang="de-DE" sz="2000" dirty="0" err="1" smtClean="0"/>
              <a:t>services.js</a:t>
            </a:r>
            <a:r>
              <a:rPr lang="de-DE" sz="2000" dirty="0" smtClean="0"/>
              <a:t>, </a:t>
            </a:r>
            <a:r>
              <a:rPr lang="de-DE" sz="2000" dirty="0" err="1" smtClean="0"/>
              <a:t>call</a:t>
            </a:r>
            <a:r>
              <a:rPr lang="de-DE" sz="2000" dirty="0" smtClean="0"/>
              <a:t> </a:t>
            </a:r>
            <a:r>
              <a:rPr lang="de-DE" sz="2000" dirty="0" err="1" smtClean="0"/>
              <a:t>it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REST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read</a:t>
            </a:r>
            <a:r>
              <a:rPr lang="de-DE" sz="2000" dirty="0" smtClean="0"/>
              <a:t>/</a:t>
            </a:r>
            <a:r>
              <a:rPr lang="de-DE" sz="2000" dirty="0" err="1" smtClean="0"/>
              <a:t>persist</a:t>
            </a:r>
            <a:r>
              <a:rPr lang="de-DE" sz="2000" dirty="0" smtClean="0"/>
              <a:t> in </a:t>
            </a:r>
            <a:r>
              <a:rPr lang="de-DE" sz="2000" dirty="0" err="1" smtClean="0"/>
              <a:t>db</a:t>
            </a:r>
            <a:endParaRPr lang="de-DE" sz="2000" dirty="0" smtClean="0"/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services.js</a:t>
            </a:r>
            <a:endParaRPr lang="de-DE" sz="16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Coding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your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App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42</a:t>
            </a:fld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83" y="1200150"/>
            <a:ext cx="4525433" cy="3394075"/>
          </a:xfrm>
        </p:spPr>
      </p:pic>
      <p:sp>
        <p:nvSpPr>
          <p:cNvPr id="10" name="Textfeld 9"/>
          <p:cNvSpPr txBox="1"/>
          <p:nvPr/>
        </p:nvSpPr>
        <p:spPr>
          <a:xfrm>
            <a:off x="1996518" y="4373770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Copy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on Google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docs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u="sng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https://goo.gl/E4UFs3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4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ngCordova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43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44" y="1099441"/>
            <a:ext cx="7147711" cy="3225894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32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Add </a:t>
            </a:r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08121"/>
            <a:ext cx="8229600" cy="3394472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de-DE" sz="5600" dirty="0" err="1" smtClean="0"/>
              <a:t>Use</a:t>
            </a:r>
            <a:r>
              <a:rPr lang="de-DE" sz="5600" dirty="0" smtClean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</a:t>
            </a:r>
            <a:r>
              <a:rPr lang="de-DE" sz="5600" dirty="0" err="1" smtClean="0"/>
              <a:t>plugins</a:t>
            </a:r>
            <a:r>
              <a:rPr lang="de-DE" sz="5600" dirty="0" smtClean="0"/>
              <a:t> (</a:t>
            </a:r>
            <a:r>
              <a:rPr lang="de-DE" sz="5600" dirty="0" smtClean="0">
                <a:hlinkClick r:id="rId2"/>
              </a:rPr>
              <a:t>http://ngcordova.com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Install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$ </a:t>
            </a:r>
            <a:r>
              <a:rPr lang="de-DE" sz="5600" dirty="0" err="1"/>
              <a:t>bower</a:t>
            </a:r>
            <a:r>
              <a:rPr lang="de-DE" sz="5600" dirty="0"/>
              <a:t> </a:t>
            </a:r>
            <a:r>
              <a:rPr lang="de-DE" sz="5600" dirty="0" err="1"/>
              <a:t>install</a:t>
            </a:r>
            <a:r>
              <a:rPr lang="de-DE" sz="5600" dirty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(in </a:t>
            </a:r>
            <a:r>
              <a:rPr lang="de-DE" sz="5600" dirty="0" err="1" smtClean="0"/>
              <a:t>root</a:t>
            </a:r>
            <a:r>
              <a:rPr lang="de-DE" sz="5600" dirty="0" smtClean="0"/>
              <a:t> </a:t>
            </a:r>
            <a:r>
              <a:rPr lang="de-DE" sz="5600" dirty="0" err="1" smtClean="0"/>
              <a:t>of</a:t>
            </a:r>
            <a:r>
              <a:rPr lang="de-DE" sz="5600" dirty="0" smtClean="0"/>
              <a:t> </a:t>
            </a:r>
            <a:r>
              <a:rPr lang="de-DE" sz="5600" dirty="0" err="1" smtClean="0"/>
              <a:t>app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index.html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add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src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to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ng-cordova.js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before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cordova.js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lib</a:t>
            </a:r>
            <a:r>
              <a:rPr lang="de-DE" sz="5600" dirty="0"/>
              <a:t>/</a:t>
            </a:r>
            <a:r>
              <a:rPr lang="de-DE" sz="5600" dirty="0" err="1"/>
              <a:t>ngCordova</a:t>
            </a:r>
            <a:r>
              <a:rPr lang="de-DE" sz="5600" dirty="0"/>
              <a:t>/</a:t>
            </a:r>
            <a:r>
              <a:rPr lang="de-DE" sz="5600" dirty="0" err="1"/>
              <a:t>dist</a:t>
            </a:r>
            <a:r>
              <a:rPr lang="de-DE" sz="5600" dirty="0"/>
              <a:t>/</a:t>
            </a:r>
            <a:r>
              <a:rPr lang="de-DE" sz="5600" dirty="0" err="1"/>
              <a:t>ng-cordova.js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/>
              <a:t>&gt;</a:t>
            </a: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 smtClean="0"/>
              <a:t>&gt;</a:t>
            </a:r>
          </a:p>
          <a:p>
            <a:pPr marL="0" indent="0">
              <a:buNone/>
            </a:pPr>
            <a:endParaRPr lang="de-DE" sz="5600" dirty="0" smtClean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Inject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as</a:t>
            </a:r>
            <a:r>
              <a:rPr lang="de-DE" sz="5600" dirty="0">
                <a:solidFill>
                  <a:srgbClr val="BFBFBF"/>
                </a:solidFill>
              </a:rPr>
              <a:t> an Angular </a:t>
            </a:r>
            <a:r>
              <a:rPr lang="de-DE" sz="5600" dirty="0" err="1" smtClean="0">
                <a:solidFill>
                  <a:srgbClr val="BFBFBF"/>
                </a:solidFill>
              </a:rPr>
              <a:t>dependency</a:t>
            </a:r>
            <a:r>
              <a:rPr lang="de-DE" sz="5600" dirty="0" smtClean="0">
                <a:solidFill>
                  <a:srgbClr val="BFBFBF"/>
                </a:solidFill>
              </a:rPr>
              <a:t> (</a:t>
            </a:r>
            <a:r>
              <a:rPr lang="de-DE" sz="5600" dirty="0" err="1" smtClean="0">
                <a:solidFill>
                  <a:srgbClr val="BFBFBF"/>
                </a:solidFill>
              </a:rPr>
              <a:t>most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probably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apps.js</a:t>
            </a:r>
            <a:r>
              <a:rPr lang="de-DE" sz="5600" dirty="0" smtClean="0">
                <a:solidFill>
                  <a:srgbClr val="BFBFBF"/>
                </a:solidFill>
              </a:rPr>
              <a:t>)</a:t>
            </a:r>
          </a:p>
          <a:p>
            <a:pPr marL="0" indent="0">
              <a:buNone/>
            </a:pPr>
            <a:r>
              <a:rPr lang="de-DE" sz="5600" dirty="0" err="1"/>
              <a:t>angular.module</a:t>
            </a:r>
            <a:r>
              <a:rPr lang="de-DE" sz="5600" dirty="0"/>
              <a:t>('</a:t>
            </a:r>
            <a:r>
              <a:rPr lang="de-DE" sz="5600" dirty="0" err="1"/>
              <a:t>myApp</a:t>
            </a:r>
            <a:r>
              <a:rPr lang="de-DE" sz="5600" dirty="0"/>
              <a:t>', ['</a:t>
            </a:r>
            <a:r>
              <a:rPr lang="de-DE" sz="5600" dirty="0" err="1"/>
              <a:t>ngCordova</a:t>
            </a:r>
            <a:r>
              <a:rPr lang="de-DE" sz="5600" dirty="0"/>
              <a:t>']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>
                <a:solidFill>
                  <a:srgbClr val="BFBFBF"/>
                </a:solidFill>
              </a:rPr>
              <a:t>Add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to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your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project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using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Cordova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smtClean="0">
                <a:solidFill>
                  <a:srgbClr val="BFBFBF"/>
                </a:solidFill>
              </a:rPr>
              <a:t>CLI</a:t>
            </a:r>
          </a:p>
          <a:p>
            <a:pPr marL="0" indent="0">
              <a:buNone/>
            </a:pPr>
            <a:r>
              <a:rPr lang="de-DE" sz="5600" dirty="0" smtClean="0"/>
              <a:t>$ </a:t>
            </a:r>
            <a:r>
              <a:rPr lang="de-DE" sz="5600" dirty="0" err="1" smtClean="0"/>
              <a:t>cordova</a:t>
            </a:r>
            <a:r>
              <a:rPr lang="de-DE" sz="5600" dirty="0" smtClean="0"/>
              <a:t> </a:t>
            </a:r>
            <a:r>
              <a:rPr lang="de-DE" sz="5600" dirty="0" err="1"/>
              <a:t>plugin</a:t>
            </a:r>
            <a:r>
              <a:rPr lang="de-DE" sz="5600" dirty="0"/>
              <a:t> </a:t>
            </a:r>
            <a:r>
              <a:rPr lang="de-DE" sz="5600" dirty="0" err="1"/>
              <a:t>add</a:t>
            </a:r>
            <a:r>
              <a:rPr lang="de-DE" sz="5600" dirty="0"/>
              <a:t> </a:t>
            </a:r>
            <a:r>
              <a:rPr lang="de-DE" sz="5600" dirty="0" err="1"/>
              <a:t>cordova</a:t>
            </a:r>
            <a:r>
              <a:rPr lang="de-DE" sz="5600" dirty="0"/>
              <a:t>-</a:t>
            </a:r>
            <a:r>
              <a:rPr lang="de-DE" sz="5600" dirty="0" err="1"/>
              <a:t>plugin</a:t>
            </a:r>
            <a:r>
              <a:rPr lang="de-DE" sz="5600" dirty="0"/>
              <a:t>-media-</a:t>
            </a:r>
            <a:r>
              <a:rPr lang="de-DE" sz="5600" dirty="0" err="1"/>
              <a:t>capture</a:t>
            </a:r>
            <a:endParaRPr lang="de-DE" sz="5600" dirty="0"/>
          </a:p>
          <a:p>
            <a:pPr marL="0" indent="0">
              <a:buNone/>
            </a:pP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>
                <a:solidFill>
                  <a:srgbClr val="BFBFBF"/>
                </a:solidFill>
              </a:rPr>
              <a:t>Wrap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each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call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with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deviceready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event</a:t>
            </a:r>
            <a:r>
              <a:rPr lang="de-DE" sz="5600" dirty="0">
                <a:solidFill>
                  <a:srgbClr val="BFBFBF"/>
                </a:solidFill>
              </a:rPr>
              <a:t> - </a:t>
            </a:r>
            <a:r>
              <a:rPr lang="de-DE" sz="5600" dirty="0" err="1">
                <a:solidFill>
                  <a:srgbClr val="BFBFBF"/>
                </a:solidFill>
              </a:rPr>
              <a:t>important</a:t>
            </a:r>
            <a:r>
              <a:rPr lang="de-DE" sz="5600" dirty="0">
                <a:solidFill>
                  <a:srgbClr val="BFBFBF"/>
                </a:solidFill>
              </a:rPr>
              <a:t> !</a:t>
            </a:r>
          </a:p>
          <a:p>
            <a:pPr marL="0" indent="0">
              <a:buNone/>
            </a:pPr>
            <a:r>
              <a:rPr lang="de-DE" sz="5600" dirty="0"/>
              <a:t>$</a:t>
            </a:r>
            <a:r>
              <a:rPr lang="de-DE" sz="5600" dirty="0" err="1"/>
              <a:t>ionicPlatform.ready</a:t>
            </a:r>
            <a:r>
              <a:rPr lang="de-DE" sz="5600" dirty="0"/>
              <a:t>(</a:t>
            </a:r>
            <a:r>
              <a:rPr lang="de-DE" sz="5600" dirty="0" err="1"/>
              <a:t>function</a:t>
            </a:r>
            <a:r>
              <a:rPr lang="de-DE" sz="5600" dirty="0"/>
              <a:t>() {</a:t>
            </a:r>
          </a:p>
          <a:p>
            <a:pPr marL="0" indent="0">
              <a:buNone/>
            </a:pPr>
            <a:r>
              <a:rPr lang="de-DE" sz="5600" dirty="0"/>
              <a:t>  $</a:t>
            </a:r>
            <a:r>
              <a:rPr lang="de-DE" sz="5600" dirty="0" err="1"/>
              <a:t>cordovaPlugin.someFunction</a:t>
            </a:r>
            <a:r>
              <a:rPr lang="de-DE" sz="5600" dirty="0"/>
              <a:t>().</a:t>
            </a:r>
            <a:r>
              <a:rPr lang="de-DE" sz="5600" dirty="0" err="1"/>
              <a:t>then</a:t>
            </a:r>
            <a:r>
              <a:rPr lang="de-DE" sz="5600" dirty="0"/>
              <a:t>(</a:t>
            </a:r>
            <a:r>
              <a:rPr lang="de-DE" sz="5600" dirty="0" err="1"/>
              <a:t>success</a:t>
            </a:r>
            <a:r>
              <a:rPr lang="de-DE" sz="5600" dirty="0"/>
              <a:t>, </a:t>
            </a:r>
            <a:r>
              <a:rPr lang="de-DE" sz="5600" dirty="0" err="1"/>
              <a:t>error</a:t>
            </a:r>
            <a:r>
              <a:rPr lang="de-DE" sz="5600" dirty="0"/>
              <a:t>);</a:t>
            </a:r>
          </a:p>
          <a:p>
            <a:pPr marL="0" indent="0">
              <a:buNone/>
            </a:pPr>
            <a:r>
              <a:rPr lang="de-DE" sz="5600" dirty="0"/>
              <a:t>});</a:t>
            </a:r>
          </a:p>
          <a:p>
            <a:pPr marL="0" indent="0">
              <a:buNone/>
            </a:pPr>
            <a:endParaRPr lang="de-DE" sz="29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900" dirty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5297282" y="4264134"/>
            <a:ext cx="3546480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module.controller</a:t>
            </a:r>
            <a:r>
              <a:rPr lang="de-DE" sz="1400" dirty="0"/>
              <a:t>('</a:t>
            </a:r>
            <a:r>
              <a:rPr lang="de-DE" sz="1400" dirty="0" err="1"/>
              <a:t>MyCtrl</a:t>
            </a:r>
            <a:r>
              <a:rPr lang="de-DE" sz="1400" dirty="0"/>
              <a:t>', </a:t>
            </a:r>
            <a:r>
              <a:rPr lang="de-DE" sz="1400" dirty="0" err="1"/>
              <a:t>function</a:t>
            </a:r>
            <a:r>
              <a:rPr lang="de-DE" sz="1400" dirty="0"/>
              <a:t>($</a:t>
            </a:r>
            <a:r>
              <a:rPr lang="de-DE" sz="1400" dirty="0" err="1"/>
              <a:t>scope</a:t>
            </a:r>
            <a:r>
              <a:rPr lang="de-DE" sz="1400" dirty="0"/>
              <a:t>, $</a:t>
            </a:r>
            <a:r>
              <a:rPr lang="de-DE" sz="1400" dirty="0" err="1"/>
              <a:t>cordovaCapture</a:t>
            </a:r>
            <a:r>
              <a:rPr lang="de-DE" sz="1400" dirty="0"/>
              <a:t>) {</a:t>
            </a:r>
          </a:p>
        </p:txBody>
      </p:sp>
      <p:cxnSp>
        <p:nvCxnSpPr>
          <p:cNvPr id="10" name="Gerade Verbindung 9"/>
          <p:cNvCxnSpPr/>
          <p:nvPr/>
        </p:nvCxnSpPr>
        <p:spPr>
          <a:xfrm>
            <a:off x="6468956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5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 App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45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807720" y="1539240"/>
            <a:ext cx="31569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Firebase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storage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desktop</a:t>
            </a:r>
            <a:r>
              <a:rPr lang="de-DE" dirty="0" smtClean="0"/>
              <a:t> web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r>
              <a:rPr lang="de-DE" dirty="0" smtClean="0"/>
              <a:t>Authentication</a:t>
            </a:r>
          </a:p>
          <a:p>
            <a:endParaRPr lang="de-DE" dirty="0" smtClean="0"/>
          </a:p>
          <a:p>
            <a:r>
              <a:rPr lang="de-DE" dirty="0" smtClean="0"/>
              <a:t>Updates </a:t>
            </a:r>
            <a:r>
              <a:rPr lang="de-DE" dirty="0" err="1" smtClean="0"/>
              <a:t>everywhere</a:t>
            </a:r>
            <a:r>
              <a:rPr lang="de-DE" dirty="0" smtClean="0"/>
              <a:t>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away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885" y="1931440"/>
            <a:ext cx="3403600" cy="2580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956" y="3936020"/>
            <a:ext cx="1805940" cy="356138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16" y="1286180"/>
            <a:ext cx="1813559" cy="32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206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46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3662006"/>
            <a:ext cx="472440" cy="47244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1342437"/>
            <a:ext cx="1569720" cy="27920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57200" y="1168780"/>
            <a:ext cx="507709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71463">
              <a:buFont typeface="Arial" charset="0"/>
              <a:buChar char="•"/>
            </a:pPr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(</a:t>
            </a:r>
            <a:r>
              <a:rPr lang="de-DE" dirty="0" err="1" smtClean="0"/>
              <a:t>png</a:t>
            </a:r>
            <a:r>
              <a:rPr lang="de-DE" dirty="0" smtClean="0"/>
              <a:t>, </a:t>
            </a:r>
            <a:r>
              <a:rPr lang="de-DE" dirty="0" err="1" smtClean="0"/>
              <a:t>psd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ai) in </a:t>
            </a:r>
          </a:p>
          <a:p>
            <a:pPr indent="271463"/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resrouces</a:t>
            </a:r>
            <a:r>
              <a:rPr lang="de-DE" dirty="0" smtClean="0"/>
              <a:t> </a:t>
            </a:r>
            <a:r>
              <a:rPr lang="de-DE" dirty="0" err="1" smtClean="0"/>
              <a:t>directory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 smtClean="0"/>
          </a:p>
          <a:p>
            <a:pPr indent="271463"/>
            <a:r>
              <a:rPr lang="de-DE" dirty="0" smtClean="0"/>
              <a:t>-&gt; </a:t>
            </a:r>
            <a:r>
              <a:rPr lang="de-DE" dirty="0" err="1" smtClean="0"/>
              <a:t>myapp</a:t>
            </a:r>
            <a:r>
              <a:rPr lang="de-DE" dirty="0" smtClean="0"/>
              <a:t>/</a:t>
            </a:r>
            <a:r>
              <a:rPr lang="de-DE" dirty="0" err="1" smtClean="0"/>
              <a:t>resources</a:t>
            </a:r>
            <a:r>
              <a:rPr lang="de-DE" dirty="0" smtClean="0"/>
              <a:t>/</a:t>
            </a:r>
            <a:r>
              <a:rPr lang="de-DE" dirty="0" err="1" smtClean="0"/>
              <a:t>icon.png</a:t>
            </a:r>
            <a:endParaRPr lang="de-DE" dirty="0" smtClean="0"/>
          </a:p>
          <a:p>
            <a:pPr indent="271463"/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Icon min 192x192px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b="1" dirty="0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rounded</a:t>
            </a:r>
            <a:r>
              <a:rPr lang="de-DE" dirty="0" smtClean="0"/>
              <a:t> </a:t>
            </a:r>
            <a:r>
              <a:rPr lang="de-DE" dirty="0" err="1" smtClean="0"/>
              <a:t>corners</a:t>
            </a:r>
            <a:endParaRPr lang="de-DE" dirty="0" smtClean="0"/>
          </a:p>
          <a:p>
            <a:pPr lvl="1"/>
            <a:r>
              <a:rPr lang="de-DE" dirty="0" err="1" smtClean="0"/>
              <a:t>Tip</a:t>
            </a:r>
            <a:r>
              <a:rPr lang="de-DE" dirty="0" smtClean="0"/>
              <a:t>: </a:t>
            </a:r>
            <a:r>
              <a:rPr lang="de-DE" dirty="0" err="1" smtClean="0"/>
              <a:t>use</a:t>
            </a:r>
            <a:r>
              <a:rPr lang="de-DE" dirty="0" smtClean="0"/>
              <a:t> 1024x1024px</a:t>
            </a:r>
          </a:p>
          <a:p>
            <a:pPr lvl="1"/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different </a:t>
            </a:r>
            <a:r>
              <a:rPr lang="de-DE" dirty="0" err="1" smtClean="0"/>
              <a:t>icons</a:t>
            </a:r>
            <a:r>
              <a:rPr lang="de-DE" dirty="0" smtClean="0"/>
              <a:t>/</a:t>
            </a:r>
            <a:r>
              <a:rPr lang="de-DE" dirty="0" err="1" smtClean="0"/>
              <a:t>splash</a:t>
            </a:r>
            <a:r>
              <a:rPr lang="de-DE" dirty="0" smtClean="0"/>
              <a:t> per </a:t>
            </a:r>
            <a:r>
              <a:rPr lang="de-DE" dirty="0" err="1" smtClean="0"/>
              <a:t>plattfom</a:t>
            </a:r>
            <a:r>
              <a:rPr lang="de-DE" dirty="0" smtClean="0"/>
              <a:t> </a:t>
            </a:r>
            <a:r>
              <a:rPr lang="de-DE" dirty="0" err="1" smtClean="0"/>
              <a:t>place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/>
          </a:p>
          <a:p>
            <a:pPr indent="271463"/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/</a:t>
            </a:r>
            <a:r>
              <a:rPr lang="de-DE" dirty="0" err="1" smtClean="0"/>
              <a:t>android</a:t>
            </a:r>
            <a:r>
              <a:rPr lang="de-DE" dirty="0" smtClean="0"/>
              <a:t>/</a:t>
            </a:r>
            <a:r>
              <a:rPr lang="de-DE" dirty="0" err="1" smtClean="0"/>
              <a:t>icon.png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</a:p>
          <a:p>
            <a:pPr indent="271463"/>
            <a:r>
              <a:rPr lang="de-DE" dirty="0" err="1" smtClean="0"/>
              <a:t>resources</a:t>
            </a:r>
            <a:r>
              <a:rPr lang="de-DE" dirty="0" smtClean="0"/>
              <a:t>/</a:t>
            </a:r>
            <a:r>
              <a:rPr lang="de-DE" dirty="0" err="1" smtClean="0"/>
              <a:t>ios</a:t>
            </a:r>
            <a:r>
              <a:rPr lang="de-DE" dirty="0" smtClean="0"/>
              <a:t>/</a:t>
            </a:r>
            <a:r>
              <a:rPr lang="de-DE" dirty="0" err="1" smtClean="0"/>
              <a:t>icon.png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454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47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3662006"/>
            <a:ext cx="472440" cy="47244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1342437"/>
            <a:ext cx="1569720" cy="27920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57200" y="1168780"/>
            <a:ext cx="29772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71463">
              <a:buFont typeface="Arial" charset="0"/>
              <a:buChar char="•"/>
            </a:pP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icons</a:t>
            </a:r>
            <a:endParaRPr lang="de-DE" dirty="0" smtClean="0"/>
          </a:p>
          <a:p>
            <a:pPr lvl="1"/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smtClean="0"/>
              <a:t>–</a:t>
            </a:r>
            <a:r>
              <a:rPr lang="de-DE" dirty="0" err="1" smtClean="0"/>
              <a:t>icon</a:t>
            </a:r>
            <a:endParaRPr lang="de-DE" dirty="0" smtClean="0"/>
          </a:p>
          <a:p>
            <a:pPr lvl="1"/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 smtClean="0"/>
          </a:p>
          <a:p>
            <a:pPr lvl="1"/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smtClean="0"/>
              <a:t>–</a:t>
            </a:r>
            <a:r>
              <a:rPr lang="de-DE" dirty="0" err="1" smtClean="0"/>
              <a:t>splash</a:t>
            </a:r>
            <a:endParaRPr lang="de-DE" dirty="0" smtClean="0"/>
          </a:p>
          <a:p>
            <a:pPr lvl="1"/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ionc</a:t>
            </a:r>
            <a:r>
              <a:rPr lang="de-DE" dirty="0" smtClean="0"/>
              <a:t> &amp; </a:t>
            </a:r>
            <a:r>
              <a:rPr lang="de-DE" dirty="0" err="1" smtClean="0"/>
              <a:t>splash</a:t>
            </a:r>
            <a:endParaRPr lang="de-DE" dirty="0" smtClean="0"/>
          </a:p>
          <a:p>
            <a:pPr lvl="1"/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85245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Android </a:t>
            </a:r>
            <a:r>
              <a:rPr lang="de-DE" dirty="0" err="1" smtClean="0"/>
              <a:t>Splashscreen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In </a:t>
            </a:r>
            <a:r>
              <a:rPr lang="de-DE" sz="2000" dirty="0" err="1" smtClean="0"/>
              <a:t>config.xml</a:t>
            </a:r>
            <a:endParaRPr lang="de-DE" dirty="0" smtClean="0"/>
          </a:p>
          <a:p>
            <a:r>
              <a:rPr lang="de-DE" sz="2000" dirty="0" err="1" smtClean="0"/>
              <a:t>FadeSplashScreenDuration</a:t>
            </a:r>
            <a:r>
              <a:rPr lang="de-DE" sz="2000" dirty="0" smtClean="0"/>
              <a:t> </a:t>
            </a:r>
            <a:r>
              <a:rPr lang="de-DE" sz="2000" dirty="0" err="1" smtClean="0"/>
              <a:t>only</a:t>
            </a:r>
            <a:r>
              <a:rPr lang="de-DE" sz="2000" dirty="0" smtClean="0"/>
              <a:t> </a:t>
            </a:r>
            <a:r>
              <a:rPr lang="de-DE" sz="2000" dirty="0" err="1" smtClean="0"/>
              <a:t>works</a:t>
            </a:r>
            <a:r>
              <a:rPr lang="de-DE" sz="2000" dirty="0" smtClean="0"/>
              <a:t> on iOS (Android will </a:t>
            </a:r>
            <a:r>
              <a:rPr lang="de-DE" sz="2000" dirty="0" err="1" smtClean="0"/>
              <a:t>crash</a:t>
            </a:r>
            <a:r>
              <a:rPr lang="de-DE" sz="2000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48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118710"/>
            <a:ext cx="82042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Store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49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881726" y="1063229"/>
            <a:ext cx="8005910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Android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First </a:t>
            </a:r>
            <a:r>
              <a:rPr lang="de-DE" dirty="0" err="1" smtClean="0"/>
              <a:t>donwload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install</a:t>
            </a:r>
            <a:r>
              <a:rPr lang="de-DE" dirty="0" smtClean="0"/>
              <a:t> Java JDK (</a:t>
            </a:r>
            <a:r>
              <a:rPr lang="de-DE" dirty="0" err="1" smtClean="0"/>
              <a:t>if</a:t>
            </a:r>
            <a:r>
              <a:rPr lang="de-DE" dirty="0" smtClean="0"/>
              <a:t> not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r>
              <a:rPr lang="de-DE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Add a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(in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console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)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"</a:t>
            </a:r>
            <a:r>
              <a:rPr lang="de-DE" dirty="0" err="1"/>
              <a:t>myTodoAppSecurityProfile</a:t>
            </a:r>
            <a:r>
              <a:rPr lang="de-DE" dirty="0"/>
              <a:t>“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(</a:t>
            </a:r>
            <a:r>
              <a:rPr lang="de-DE" dirty="0" err="1" smtClean="0"/>
              <a:t>creates</a:t>
            </a:r>
            <a:r>
              <a:rPr lang="de-DE" dirty="0" smtClean="0"/>
              <a:t> </a:t>
            </a:r>
            <a:r>
              <a:rPr lang="de-DE" dirty="0" err="1" smtClean="0"/>
              <a:t>debug</a:t>
            </a:r>
            <a:r>
              <a:rPr lang="de-DE" dirty="0" smtClean="0"/>
              <a:t> </a:t>
            </a:r>
            <a:r>
              <a:rPr lang="de-DE" dirty="0" err="1" smtClean="0"/>
              <a:t>mode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)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Genereate</a:t>
            </a:r>
            <a:r>
              <a:rPr lang="de-DE" dirty="0" smtClean="0"/>
              <a:t> </a:t>
            </a:r>
            <a:r>
              <a:rPr lang="de-DE" dirty="0" err="1" smtClean="0"/>
              <a:t>keystore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sz="1100" dirty="0" err="1"/>
              <a:t>keytool</a:t>
            </a:r>
            <a:r>
              <a:rPr lang="de-DE" sz="1100" dirty="0"/>
              <a:t> -</a:t>
            </a:r>
            <a:r>
              <a:rPr lang="de-DE" sz="1100" dirty="0" err="1"/>
              <a:t>genkey</a:t>
            </a:r>
            <a:r>
              <a:rPr lang="de-DE" sz="1100" dirty="0"/>
              <a:t> -v -</a:t>
            </a:r>
            <a:r>
              <a:rPr lang="de-DE" sz="1100" dirty="0" err="1"/>
              <a:t>keystore</a:t>
            </a:r>
            <a:r>
              <a:rPr lang="de-DE" sz="1100" dirty="0"/>
              <a:t> </a:t>
            </a:r>
            <a:r>
              <a:rPr lang="de-DE" sz="1100" dirty="0" err="1"/>
              <a:t>my</a:t>
            </a:r>
            <a:r>
              <a:rPr lang="de-DE" sz="1100" dirty="0"/>
              <a:t>-release-</a:t>
            </a:r>
            <a:r>
              <a:rPr lang="de-DE" sz="1100" dirty="0" err="1"/>
              <a:t>key.keystore</a:t>
            </a:r>
            <a:r>
              <a:rPr lang="de-DE" sz="1100" dirty="0"/>
              <a:t> -alias </a:t>
            </a:r>
            <a:r>
              <a:rPr lang="de-DE" sz="1100" dirty="0" err="1"/>
              <a:t>alias_name</a:t>
            </a:r>
            <a:r>
              <a:rPr lang="de-DE" sz="1100" dirty="0"/>
              <a:t> -</a:t>
            </a:r>
            <a:r>
              <a:rPr lang="de-DE" sz="1100" dirty="0" err="1"/>
              <a:t>keyalg</a:t>
            </a:r>
            <a:r>
              <a:rPr lang="de-DE" sz="1100" dirty="0"/>
              <a:t> RSA -</a:t>
            </a:r>
            <a:r>
              <a:rPr lang="de-DE" sz="1100" dirty="0" err="1"/>
              <a:t>keysize</a:t>
            </a:r>
            <a:r>
              <a:rPr lang="de-DE" sz="1100" dirty="0"/>
              <a:t> 2048 -</a:t>
            </a:r>
            <a:r>
              <a:rPr lang="de-DE" sz="1100" dirty="0" err="1"/>
              <a:t>validity</a:t>
            </a:r>
            <a:r>
              <a:rPr lang="de-DE" sz="1100" dirty="0"/>
              <a:t> 10000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Replace</a:t>
            </a:r>
            <a:r>
              <a:rPr lang="de-DE" dirty="0" smtClean="0"/>
              <a:t> alias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custom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remeber</a:t>
            </a:r>
            <a:r>
              <a:rPr lang="de-DE" dirty="0" smtClean="0"/>
              <a:t> </a:t>
            </a:r>
            <a:r>
              <a:rPr lang="de-DE" dirty="0" err="1" smtClean="0"/>
              <a:t>it!</a:t>
            </a: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62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pic>
        <p:nvPicPr>
          <p:cNvPr id="7" name="Bild 6" descr="overview-header-graphi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0"/>
          <a:stretch/>
        </p:blipFill>
        <p:spPr>
          <a:xfrm>
            <a:off x="5760869" y="1598640"/>
            <a:ext cx="2861512" cy="2363240"/>
          </a:xfrm>
          <a:prstGeom prst="rect">
            <a:avLst/>
          </a:prstGeom>
        </p:spPr>
      </p:pic>
      <p:pic>
        <p:nvPicPr>
          <p:cNvPr id="9" name="Bild 8" descr="Bildschirmfoto 2015-05-22 um 22.10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" y="1598640"/>
            <a:ext cx="4444889" cy="2404247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Store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50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1070789"/>
            <a:ext cx="82622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https://</a:t>
            </a:r>
            <a:r>
              <a:rPr lang="de-DE" dirty="0" err="1"/>
              <a:t>apps.ionic.io</a:t>
            </a:r>
            <a:r>
              <a:rPr lang="de-DE" dirty="0"/>
              <a:t>/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-&gt;  Settings -&gt; </a:t>
            </a:r>
            <a:r>
              <a:rPr lang="de-DE" dirty="0" err="1" smtClean="0"/>
              <a:t>Certificates</a:t>
            </a:r>
            <a:r>
              <a:rPr lang="de-DE" dirty="0" smtClean="0"/>
              <a:t> -&gt; EDIT </a:t>
            </a:r>
            <a:endParaRPr lang="de-DE" dirty="0"/>
          </a:p>
          <a:p>
            <a:pPr indent="271463"/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r>
              <a:rPr lang="de-DE" dirty="0"/>
              <a:t> </a:t>
            </a:r>
            <a:r>
              <a:rPr lang="de-DE" dirty="0" err="1"/>
              <a:t>keystore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password</a:t>
            </a:r>
            <a:r>
              <a:rPr lang="de-DE" dirty="0"/>
              <a:t> </a:t>
            </a:r>
            <a:r>
              <a:rPr lang="de-DE" dirty="0" smtClean="0"/>
              <a:t>etc.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Profile Tag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Create </a:t>
            </a:r>
            <a:r>
              <a:rPr lang="de-DE" dirty="0" err="1" smtClean="0"/>
              <a:t>your</a:t>
            </a:r>
            <a:r>
              <a:rPr lang="de-DE" dirty="0" smtClean="0"/>
              <a:t> .</a:t>
            </a:r>
            <a:r>
              <a:rPr lang="de-DE" dirty="0" err="1" smtClean="0"/>
              <a:t>apk</a:t>
            </a:r>
            <a:r>
              <a:rPr lang="de-DE" dirty="0" smtClean="0"/>
              <a:t> ( </a:t>
            </a:r>
            <a:r>
              <a:rPr lang="de-DE" dirty="0" err="1" smtClean="0"/>
              <a:t>replace</a:t>
            </a:r>
            <a:r>
              <a:rPr lang="de-DE" dirty="0" smtClean="0"/>
              <a:t> PROFILE_TAG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Tag, </a:t>
            </a:r>
            <a:r>
              <a:rPr lang="de-DE" dirty="0" err="1" smtClean="0"/>
              <a:t>apk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stored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sudo</a:t>
            </a:r>
            <a:r>
              <a:rPr lang="de-DE" dirty="0"/>
              <a:t>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android</a:t>
            </a:r>
            <a:r>
              <a:rPr lang="de-DE" dirty="0"/>
              <a:t> --release --profile </a:t>
            </a:r>
            <a:r>
              <a:rPr lang="de-DE" dirty="0" smtClean="0"/>
              <a:t>PROFILE_TAG</a:t>
            </a:r>
          </a:p>
          <a:p>
            <a:pPr marL="742950" lvl="1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download</a:t>
            </a:r>
            <a:r>
              <a:rPr lang="de-DE" dirty="0"/>
              <a:t> BUILD_ID</a:t>
            </a:r>
          </a:p>
          <a:p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86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Upload </a:t>
            </a:r>
            <a:r>
              <a:rPr lang="de-DE" dirty="0" err="1" smtClean="0"/>
              <a:t>to</a:t>
            </a:r>
            <a:r>
              <a:rPr lang="de-DE" dirty="0" smtClean="0"/>
              <a:t> Android Play Store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51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1070789"/>
            <a:ext cx="82622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play.google.com/apps/publish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Press „+ Add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>“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Upload .</a:t>
            </a:r>
            <a:r>
              <a:rPr lang="de-DE" dirty="0" err="1" smtClean="0"/>
              <a:t>apk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Add Screenshots, </a:t>
            </a:r>
            <a:r>
              <a:rPr lang="de-DE" dirty="0" err="1" smtClean="0"/>
              <a:t>assets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Accept</a:t>
            </a:r>
            <a:r>
              <a:rPr lang="de-DE" dirty="0" smtClean="0"/>
              <a:t> all </a:t>
            </a:r>
            <a:r>
              <a:rPr lang="de-DE" dirty="0" err="1"/>
              <a:t>p</a:t>
            </a:r>
            <a:r>
              <a:rPr lang="de-DE" dirty="0" err="1" smtClean="0"/>
              <a:t>olicies</a:t>
            </a:r>
            <a:r>
              <a:rPr lang="de-DE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Publish</a:t>
            </a:r>
            <a:r>
              <a:rPr lang="de-DE" dirty="0" smtClean="0"/>
              <a:t> – </a:t>
            </a:r>
            <a:r>
              <a:rPr lang="de-DE" dirty="0" err="1" smtClean="0"/>
              <a:t>Done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wait</a:t>
            </a:r>
            <a:r>
              <a:rPr lang="de-DE" dirty="0" smtClean="0"/>
              <a:t> a </a:t>
            </a:r>
            <a:r>
              <a:rPr lang="de-DE" dirty="0" err="1" smtClean="0"/>
              <a:t>few</a:t>
            </a:r>
            <a:r>
              <a:rPr lang="de-DE" dirty="0" smtClean="0"/>
              <a:t> </a:t>
            </a:r>
            <a:r>
              <a:rPr lang="de-DE" dirty="0" err="1" smtClean="0"/>
              <a:t>hours</a:t>
            </a:r>
            <a:r>
              <a:rPr lang="de-DE" dirty="0" smtClean="0"/>
              <a:t>!</a:t>
            </a:r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Upload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version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Change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+1 in </a:t>
            </a:r>
            <a:r>
              <a:rPr lang="de-DE" dirty="0" err="1" smtClean="0"/>
              <a:t>config.xml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&lt;</a:t>
            </a:r>
            <a:r>
              <a:rPr lang="de-DE" dirty="0" err="1"/>
              <a:t>widget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="</a:t>
            </a:r>
            <a:r>
              <a:rPr lang="de-DE" dirty="0" err="1" smtClean="0"/>
              <a:t>com.ionicframework.later</a:t>
            </a:r>
            <a:r>
              <a:rPr lang="de-DE" dirty="0" smtClean="0"/>
              <a:t>" </a:t>
            </a:r>
            <a:r>
              <a:rPr lang="de-DE" dirty="0" err="1"/>
              <a:t>version</a:t>
            </a:r>
            <a:r>
              <a:rPr lang="de-DE" dirty="0"/>
              <a:t>="</a:t>
            </a:r>
            <a:r>
              <a:rPr lang="de-DE" dirty="0" smtClean="0"/>
              <a:t>0.0.2" </a:t>
            </a:r>
            <a:r>
              <a:rPr lang="de-DE" dirty="0" err="1" smtClean="0"/>
              <a:t>android-versionCode</a:t>
            </a:r>
            <a:r>
              <a:rPr lang="de-DE" dirty="0"/>
              <a:t> </a:t>
            </a:r>
            <a:r>
              <a:rPr lang="de-DE" dirty="0" smtClean="0"/>
              <a:t>=</a:t>
            </a:r>
            <a:r>
              <a:rPr lang="de-DE" dirty="0"/>
              <a:t> ="2"</a:t>
            </a:r>
            <a:r>
              <a:rPr lang="de-DE" dirty="0" smtClean="0"/>
              <a:t> </a:t>
            </a:r>
            <a:r>
              <a:rPr lang="de-DE" dirty="0" err="1"/>
              <a:t>ios-CFBundleVersion</a:t>
            </a:r>
            <a:r>
              <a:rPr lang="de-DE" dirty="0"/>
              <a:t>="3.3.3"&gt; 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–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apk</a:t>
            </a:r>
            <a:r>
              <a:rPr lang="de-DE" dirty="0" smtClean="0"/>
              <a:t> </a:t>
            </a:r>
            <a:r>
              <a:rPr lang="de-DE" dirty="0" err="1" smtClean="0"/>
              <a:t>file</a:t>
            </a:r>
            <a:r>
              <a:rPr lang="de-DE" dirty="0" smtClean="0"/>
              <a:t> like in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39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Services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52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909994" y="1453712"/>
            <a:ext cx="135915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Deploy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/>
          </a:p>
          <a:p>
            <a:r>
              <a:rPr lang="de-DE" sz="2800" dirty="0" smtClean="0"/>
              <a:t>Push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r>
              <a:rPr lang="de-DE" sz="2800" dirty="0" smtClean="0"/>
              <a:t>Package</a:t>
            </a:r>
            <a:endParaRPr lang="de-DE" sz="2800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1057052"/>
            <a:ext cx="3185160" cy="141967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2592466"/>
            <a:ext cx="3185160" cy="118503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3893242"/>
            <a:ext cx="3185160" cy="76443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99029" y="4657680"/>
            <a:ext cx="25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http://</a:t>
            </a:r>
            <a:r>
              <a:rPr lang="de-DE" dirty="0" err="1"/>
              <a:t>docs.ionic.io</a:t>
            </a:r>
            <a:r>
              <a:rPr lang="de-DE" dirty="0"/>
              <a:t>/</a:t>
            </a:r>
            <a:r>
              <a:rPr lang="de-DE" dirty="0" err="1"/>
              <a:t>docs</a:t>
            </a:r>
            <a:r>
              <a:rPr lang="de-DE" dirty="0"/>
              <a:t>/</a:t>
            </a:r>
          </a:p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5478931" y="1644879"/>
            <a:ext cx="21485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	User</a:t>
            </a:r>
          </a:p>
          <a:p>
            <a:endParaRPr lang="de-DE" sz="2800" dirty="0"/>
          </a:p>
          <a:p>
            <a:r>
              <a:rPr lang="de-DE" sz="2800" dirty="0" smtClean="0"/>
              <a:t>Analytics</a:t>
            </a:r>
            <a:endParaRPr lang="de-DE" sz="2800" dirty="0"/>
          </a:p>
          <a:p>
            <a:endParaRPr lang="de-DE" sz="2800" dirty="0"/>
          </a:p>
          <a:p>
            <a:r>
              <a:rPr lang="de-DE" sz="2800" dirty="0" smtClean="0"/>
              <a:t>	</a:t>
            </a:r>
            <a:r>
              <a:rPr lang="de-DE" sz="2800" dirty="0" err="1" smtClean="0"/>
              <a:t>Ionic</a:t>
            </a:r>
            <a:r>
              <a:rPr lang="de-DE" sz="2800" dirty="0" smtClean="0"/>
              <a:t> View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56770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Market.ionic.io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53</a:t>
            </a:fld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43" y="1460793"/>
            <a:ext cx="5948127" cy="306014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918858" y="1038492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Starters</a:t>
            </a:r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520872" y="103849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304661" y="1038492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Themes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3431262" y="4573906"/>
            <a:ext cx="230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http://market.ionic.io</a:t>
            </a:r>
            <a:r>
              <a:rPr lang="de-DE" dirty="0" smtClean="0"/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3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Android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 err="1" smtClean="0">
                <a:solidFill>
                  <a:srgbClr val="BFBFBF"/>
                </a:solidFill>
              </a:rPr>
              <a:t>Android</a:t>
            </a:r>
            <a:r>
              <a:rPr lang="de-DE" dirty="0" smtClean="0">
                <a:solidFill>
                  <a:srgbClr val="BFBFBF"/>
                </a:solidFill>
              </a:rPr>
              <a:t> </a:t>
            </a:r>
            <a:r>
              <a:rPr lang="de-DE" dirty="0" err="1" smtClean="0">
                <a:solidFill>
                  <a:srgbClr val="BFBFBF"/>
                </a:solidFill>
              </a:rPr>
              <a:t>Prerequisite</a:t>
            </a:r>
            <a:endParaRPr lang="de-DE" dirty="0" smtClean="0">
              <a:solidFill>
                <a:srgbClr val="BFBFBF"/>
              </a:solidFill>
            </a:endParaRPr>
          </a:p>
          <a:p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/>
              <a:t>SDK</a:t>
            </a:r>
          </a:p>
          <a:p>
            <a:r>
              <a:rPr lang="de-DE" dirty="0" err="1" smtClean="0"/>
              <a:t>Ant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MacOs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brew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 smtClean="0"/>
              <a:t>ant</a:t>
            </a:r>
            <a:endParaRPr lang="de-DE" dirty="0" smtClean="0"/>
          </a:p>
          <a:p>
            <a:r>
              <a:rPr lang="de-DE" dirty="0" err="1"/>
              <a:t>Having</a:t>
            </a:r>
            <a:r>
              <a:rPr lang="de-DE" dirty="0"/>
              <a:t> ANDROID_HOME </a:t>
            </a:r>
            <a:r>
              <a:rPr lang="de-DE" dirty="0" err="1"/>
              <a:t>environment</a:t>
            </a:r>
            <a:r>
              <a:rPr lang="de-DE" dirty="0"/>
              <a:t> variable </a:t>
            </a:r>
            <a:r>
              <a:rPr lang="de-DE" dirty="0" err="1"/>
              <a:t>set</a:t>
            </a:r>
            <a:r>
              <a:rPr lang="de-DE" dirty="0"/>
              <a:t> (in </a:t>
            </a:r>
            <a:r>
              <a:rPr lang="de-DE" dirty="0" err="1"/>
              <a:t>your</a:t>
            </a:r>
            <a:r>
              <a:rPr lang="de-DE" dirty="0"/>
              <a:t> .</a:t>
            </a:r>
            <a:r>
              <a:rPr lang="de-DE" dirty="0" err="1"/>
              <a:t>bashrc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.</a:t>
            </a:r>
            <a:r>
              <a:rPr lang="de-DE" dirty="0" err="1"/>
              <a:t>bash_profile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Path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sdk</a:t>
            </a:r>
            <a:r>
              <a:rPr lang="de-DE" dirty="0">
                <a:solidFill>
                  <a:srgbClr val="BFBFBF"/>
                </a:solidFill>
              </a:rPr>
              <a:t> in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file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system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export</a:t>
            </a:r>
            <a:r>
              <a:rPr lang="de-DE" dirty="0"/>
              <a:t> ANDROID_HOME=~/Library/</a:t>
            </a:r>
            <a:r>
              <a:rPr lang="de-DE" dirty="0" err="1"/>
              <a:t>Android</a:t>
            </a:r>
            <a:r>
              <a:rPr lang="de-DE" dirty="0"/>
              <a:t>/</a:t>
            </a:r>
            <a:r>
              <a:rPr lang="de-DE" dirty="0" err="1"/>
              <a:t>sdk</a:t>
            </a:r>
            <a:endParaRPr lang="de-DE" dirty="0"/>
          </a:p>
          <a:p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2337638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b="1" dirty="0" smtClean="0"/>
              <a:t>Comes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latest</a:t>
            </a:r>
            <a:r>
              <a:rPr lang="de-DE" b="1" dirty="0" smtClean="0"/>
              <a:t> </a:t>
            </a:r>
            <a:r>
              <a:rPr lang="de-DE" b="1" dirty="0" err="1" smtClean="0"/>
              <a:t>version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Ionic</a:t>
            </a:r>
            <a:r>
              <a:rPr lang="de-DE" b="1" dirty="0"/>
              <a:t>!</a:t>
            </a:r>
            <a:endParaRPr lang="de-DE" b="1" dirty="0" smtClean="0"/>
          </a:p>
          <a:p>
            <a:r>
              <a:rPr lang="de-DE" dirty="0" smtClean="0"/>
              <a:t>On Android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Crosswalk</a:t>
            </a:r>
            <a:endParaRPr lang="de-DE" dirty="0" smtClean="0"/>
          </a:p>
          <a:p>
            <a:r>
              <a:rPr lang="de-DE" dirty="0" err="1" smtClean="0"/>
              <a:t>Chromium</a:t>
            </a:r>
            <a:endParaRPr lang="de-DE" dirty="0" smtClean="0"/>
          </a:p>
          <a:p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fragmentation</a:t>
            </a:r>
            <a:endParaRPr lang="de-DE" dirty="0"/>
          </a:p>
          <a:p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rich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on all </a:t>
            </a:r>
            <a:r>
              <a:rPr lang="de-DE" dirty="0" err="1"/>
              <a:t>Android</a:t>
            </a:r>
            <a:r>
              <a:rPr lang="de-DE" dirty="0"/>
              <a:t> 4.x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Chrome </a:t>
            </a:r>
            <a:r>
              <a:rPr lang="de-DE" dirty="0" err="1"/>
              <a:t>DevTools</a:t>
            </a:r>
            <a:endParaRPr lang="de-DE" dirty="0"/>
          </a:p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HTML, CSS,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JavaScrip</a:t>
            </a:r>
            <a:endParaRPr lang="de-DE" dirty="0" smtClean="0"/>
          </a:p>
          <a:p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20Mb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add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the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Crosswalk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browser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Android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project</a:t>
            </a:r>
            <a:endParaRPr lang="de-DE" dirty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crosswalk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6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More...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56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3365612" y="1622584"/>
            <a:ext cx="24127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Internationalization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Push </a:t>
            </a:r>
            <a:r>
              <a:rPr lang="de-DE" dirty="0" err="1" smtClean="0"/>
              <a:t>notification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Deploy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Update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Submit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stores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Animations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Ionic</a:t>
            </a:r>
            <a:r>
              <a:rPr lang="de-DE" dirty="0" smtClean="0"/>
              <a:t> 2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Angular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18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http://ionicframework.com/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http://ngcordova.com/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https://www.airpair.com/javascript/posts/a-year-using-ionic-to-build-hybrid-applications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/>
              <a:t>http://</a:t>
            </a:r>
            <a:r>
              <a:rPr lang="de-DE" sz="2400" dirty="0" err="1" smtClean="0"/>
              <a:t>campus.codeschool.com</a:t>
            </a:r>
            <a:r>
              <a:rPr lang="de-DE" sz="2400" dirty="0" smtClean="0"/>
              <a:t>/</a:t>
            </a:r>
            <a:r>
              <a:rPr lang="de-DE" sz="2400" dirty="0" err="1" smtClean="0"/>
              <a:t>courses</a:t>
            </a:r>
            <a:r>
              <a:rPr lang="de-DE" sz="2400" dirty="0" smtClean="0"/>
              <a:t>/</a:t>
            </a:r>
            <a:r>
              <a:rPr lang="de-DE" sz="2400" dirty="0" err="1" smtClean="0"/>
              <a:t>shaping</a:t>
            </a:r>
            <a:r>
              <a:rPr lang="de-DE" sz="2400" dirty="0" smtClean="0"/>
              <a:t>-</a:t>
            </a:r>
            <a:r>
              <a:rPr lang="de-DE" sz="2400" dirty="0" err="1" smtClean="0"/>
              <a:t>up</a:t>
            </a:r>
            <a:r>
              <a:rPr lang="de-DE" sz="2400" dirty="0" smtClean="0"/>
              <a:t>-</a:t>
            </a:r>
            <a:r>
              <a:rPr lang="de-DE" sz="2400" dirty="0" err="1" smtClean="0"/>
              <a:t>with</a:t>
            </a:r>
            <a:r>
              <a:rPr lang="de-DE" sz="2400" dirty="0" smtClean="0"/>
              <a:t>-angular-</a:t>
            </a:r>
            <a:r>
              <a:rPr lang="de-DE" sz="2400" dirty="0" err="1" smtClean="0"/>
              <a:t>js</a:t>
            </a:r>
            <a:r>
              <a:rPr lang="de-DE" sz="2400" dirty="0" smtClean="0"/>
              <a:t>/</a:t>
            </a:r>
            <a:r>
              <a:rPr lang="de-DE" sz="2400" dirty="0" err="1" smtClean="0"/>
              <a:t>intro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 err="1" smtClean="0"/>
              <a:t>Flipboard</a:t>
            </a:r>
            <a:r>
              <a:rPr lang="de-DE" sz="2400" dirty="0" smtClean="0"/>
              <a:t> </a:t>
            </a:r>
            <a:r>
              <a:rPr lang="de-DE" sz="2400" dirty="0" err="1" smtClean="0"/>
              <a:t>my</a:t>
            </a:r>
            <a:r>
              <a:rPr lang="de-DE" sz="2400" dirty="0" smtClean="0"/>
              <a:t> </a:t>
            </a:r>
            <a:r>
              <a:rPr lang="de-DE" sz="2400" dirty="0" err="1" smtClean="0"/>
              <a:t>Ionic</a:t>
            </a:r>
            <a:r>
              <a:rPr lang="de-DE" sz="2400" dirty="0" smtClean="0"/>
              <a:t> </a:t>
            </a:r>
            <a:r>
              <a:rPr lang="de-DE" sz="2400" dirty="0" err="1" smtClean="0"/>
              <a:t>magazin</a:t>
            </a:r>
            <a:r>
              <a:rPr lang="de-DE" sz="2400" dirty="0" smtClean="0"/>
              <a:t> +180 </a:t>
            </a:r>
            <a:r>
              <a:rPr lang="de-DE" sz="2400" dirty="0" err="1" smtClean="0"/>
              <a:t>followers</a:t>
            </a:r>
            <a:endParaRPr lang="de-DE" sz="2400" dirty="0" smtClean="0"/>
          </a:p>
          <a:p>
            <a:pPr lvl="1"/>
            <a:r>
              <a:rPr lang="de-DE" sz="2000" dirty="0" smtClean="0"/>
              <a:t>http://</a:t>
            </a:r>
            <a:r>
              <a:rPr lang="de-DE" sz="2000" dirty="0" err="1" smtClean="0"/>
              <a:t>flip.it</a:t>
            </a:r>
            <a:r>
              <a:rPr lang="de-DE" sz="2000" dirty="0" smtClean="0"/>
              <a:t>/</a:t>
            </a:r>
            <a:r>
              <a:rPr lang="de-DE" sz="2000" dirty="0" err="1" smtClean="0"/>
              <a:t>q-lfz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9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5" descr="ionic-cheatshe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8" y="0"/>
            <a:ext cx="1408512" cy="5143500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53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32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545"/>
            <a:ext cx="4167554" cy="124034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6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3020606"/>
            <a:ext cx="77970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Wraps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native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App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WebView</a:t>
            </a:r>
            <a:r>
              <a:rPr lang="de-DE" dirty="0" smtClean="0"/>
              <a:t> (</a:t>
            </a:r>
            <a:r>
              <a:rPr lang="de-DE" dirty="0" err="1" smtClean="0"/>
              <a:t>browser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phone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url</a:t>
            </a:r>
            <a:r>
              <a:rPr lang="de-DE" dirty="0" smtClean="0"/>
              <a:t> bar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stuff</a:t>
            </a:r>
            <a:r>
              <a:rPr lang="de-DE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Offers</a:t>
            </a:r>
            <a:r>
              <a:rPr lang="de-DE" dirty="0" smtClean="0"/>
              <a:t> APIs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, </a:t>
            </a:r>
            <a:r>
              <a:rPr lang="de-DE" dirty="0" err="1" smtClean="0"/>
              <a:t>contacts</a:t>
            </a:r>
            <a:r>
              <a:rPr lang="de-DE" dirty="0" smtClean="0"/>
              <a:t>, </a:t>
            </a:r>
            <a:r>
              <a:rPr lang="de-DE" dirty="0" err="1" smtClean="0"/>
              <a:t>accelerometer</a:t>
            </a:r>
            <a:r>
              <a:rPr lang="de-DE" dirty="0" smtClean="0"/>
              <a:t> </a:t>
            </a:r>
            <a:r>
              <a:rPr lang="de-DE" dirty="0" err="1" smtClean="0"/>
              <a:t>finger</a:t>
            </a:r>
            <a:r>
              <a:rPr lang="de-DE" dirty="0" smtClean="0"/>
              <a:t> </a:t>
            </a:r>
            <a:r>
              <a:rPr lang="de-DE" dirty="0" err="1" smtClean="0"/>
              <a:t>print</a:t>
            </a:r>
            <a:r>
              <a:rPr lang="de-DE" dirty="0" smtClean="0"/>
              <a:t> </a:t>
            </a:r>
            <a:r>
              <a:rPr lang="de-DE" dirty="0" err="1" smtClean="0"/>
              <a:t>scanner</a:t>
            </a:r>
            <a:r>
              <a:rPr lang="de-DE" dirty="0" smtClean="0"/>
              <a:t> etc.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Develop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iOS </a:t>
            </a:r>
            <a:r>
              <a:rPr lang="de-DE" dirty="0" err="1" smtClean="0"/>
              <a:t>and</a:t>
            </a:r>
            <a:r>
              <a:rPr lang="de-DE" dirty="0" smtClean="0"/>
              <a:t> Android...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PhoneGap</a:t>
            </a:r>
            <a:r>
              <a:rPr lang="de-DE" dirty="0" smtClean="0"/>
              <a:t>/</a:t>
            </a:r>
            <a:r>
              <a:rPr lang="de-DE" dirty="0" err="1" smtClean="0"/>
              <a:t>Cordova</a:t>
            </a:r>
            <a:r>
              <a:rPr lang="de-DE" dirty="0" smtClean="0"/>
              <a:t> - Adobe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34" y="3987107"/>
            <a:ext cx="1106557" cy="6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7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91" y="1200151"/>
            <a:ext cx="4516418" cy="34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 | </a:t>
            </a:r>
            <a:r>
              <a:rPr lang="de-DE" dirty="0" err="1" smtClean="0"/>
              <a:t>Cons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177836"/>
              </p:ext>
            </p:extLst>
          </p:nvPr>
        </p:nvGraphicFramePr>
        <p:xfrm>
          <a:off x="457200" y="1200150"/>
          <a:ext cx="8229600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Open-</a:t>
                      </a:r>
                      <a:r>
                        <a:rPr lang="de-DE" dirty="0" err="1" smtClean="0"/>
                        <a:t>source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free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Rendering </a:t>
                      </a:r>
                      <a:r>
                        <a:rPr lang="de-DE" dirty="0" err="1" smtClean="0"/>
                        <a:t>complex</a:t>
                      </a:r>
                      <a:r>
                        <a:rPr lang="de-DE" dirty="0" smtClean="0"/>
                        <a:t> UI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slow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AngularJS</a:t>
                      </a:r>
                      <a:r>
                        <a:rPr lang="de-DE" dirty="0" smtClean="0"/>
                        <a:t>,</a:t>
                      </a:r>
                      <a:r>
                        <a:rPr lang="de-DE" baseline="0" dirty="0" smtClean="0"/>
                        <a:t> HTML, CSS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best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choice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graphic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intense</a:t>
                      </a:r>
                      <a:r>
                        <a:rPr lang="de-DE" baseline="0" dirty="0" smtClean="0"/>
                        <a:t> UI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SASS </a:t>
                      </a:r>
                      <a:r>
                        <a:rPr lang="de-DE" dirty="0" err="1" smtClean="0"/>
                        <a:t>support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Android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a </a:t>
                      </a:r>
                      <a:r>
                        <a:rPr lang="de-DE" baseline="0" dirty="0" err="1" smtClean="0"/>
                        <a:t>hard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to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show</a:t>
                      </a:r>
                      <a:r>
                        <a:rPr lang="de-DE" baseline="0" dirty="0" smtClean="0"/>
                        <a:t> same </a:t>
                      </a:r>
                      <a:r>
                        <a:rPr lang="de-DE" baseline="0" dirty="0" err="1" smtClean="0"/>
                        <a:t>perfomance</a:t>
                      </a:r>
                      <a:r>
                        <a:rPr lang="de-DE" baseline="0" dirty="0" smtClean="0"/>
                        <a:t> on </a:t>
                      </a:r>
                      <a:r>
                        <a:rPr lang="de-DE" baseline="0" dirty="0" err="1" smtClean="0"/>
                        <a:t>mid</a:t>
                      </a:r>
                      <a:r>
                        <a:rPr lang="de-DE" baseline="0" dirty="0" smtClean="0"/>
                        <a:t>-range </a:t>
                      </a:r>
                      <a:r>
                        <a:rPr lang="de-DE" baseline="0" dirty="0" err="1" smtClean="0"/>
                        <a:t>phones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Offers</a:t>
                      </a:r>
                      <a:r>
                        <a:rPr lang="de-DE" baseline="0" dirty="0" smtClean="0"/>
                        <a:t> large </a:t>
                      </a:r>
                      <a:r>
                        <a:rPr lang="de-DE" baseline="0" dirty="0" err="1" smtClean="0"/>
                        <a:t>number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3rd </a:t>
                      </a:r>
                      <a:r>
                        <a:rPr lang="de-DE" baseline="0" dirty="0" err="1" smtClean="0"/>
                        <a:t>party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resources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thems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starter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apps</a:t>
                      </a:r>
                      <a:r>
                        <a:rPr lang="de-DE" baseline="0" dirty="0" smtClean="0"/>
                        <a:t> (</a:t>
                      </a:r>
                      <a:r>
                        <a:rPr lang="de-DE" dirty="0" err="1" smtClean="0"/>
                        <a:t>ngCordova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market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ionicons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ionic.io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Great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One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code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base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for</a:t>
                      </a:r>
                      <a:r>
                        <a:rPr lang="de-DE" baseline="0" dirty="0" smtClean="0"/>
                        <a:t> iOS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Android (</a:t>
                      </a:r>
                      <a:r>
                        <a:rPr lang="de-DE" baseline="0" dirty="0" err="1" smtClean="0"/>
                        <a:t>almost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0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4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353575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3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10">
      <a:dk1>
        <a:sysClr val="windowText" lastClr="000000"/>
      </a:dk1>
      <a:lt1>
        <a:sysClr val="window" lastClr="FFFFFF"/>
      </a:lt1>
      <a:dk2>
        <a:srgbClr val="3D6DD8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0F4DCB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2813</Words>
  <Application>Microsoft Macintosh PowerPoint</Application>
  <PresentationFormat>Bildschirmpräsentation (16:9)</PresentationFormat>
  <Paragraphs>694</Paragraphs>
  <Slides>59</Slides>
  <Notes>42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59</vt:i4>
      </vt:variant>
    </vt:vector>
  </HeadingPairs>
  <TitlesOfParts>
    <vt:vector size="64" baseType="lpstr">
      <vt:lpstr>Calibri</vt:lpstr>
      <vt:lpstr>Helvetica Neue Light</vt:lpstr>
      <vt:lpstr>Wingdings</vt:lpstr>
      <vt:lpstr>Arial</vt:lpstr>
      <vt:lpstr>Office-Design</vt:lpstr>
      <vt:lpstr>PowerPoint-Präsentation</vt:lpstr>
      <vt:lpstr>Roman Rast</vt:lpstr>
      <vt:lpstr>Use Web Technologies</vt:lpstr>
      <vt:lpstr>Ionic</vt:lpstr>
      <vt:lpstr>Architecture</vt:lpstr>
      <vt:lpstr>PowerPoint-Präsentation</vt:lpstr>
      <vt:lpstr>PowerPoint-Präsentation</vt:lpstr>
      <vt:lpstr>Pro | Cons</vt:lpstr>
      <vt:lpstr>PowerPoint-Präsentation</vt:lpstr>
      <vt:lpstr>PowerPoint-Präsentation</vt:lpstr>
      <vt:lpstr>PowerPoint-Präsentation</vt:lpstr>
      <vt:lpstr>Tabs</vt:lpstr>
      <vt:lpstr>Side Menu</vt:lpstr>
      <vt:lpstr>Action Sheet</vt:lpstr>
      <vt:lpstr>Modal</vt:lpstr>
      <vt:lpstr>Ionicons</vt:lpstr>
      <vt:lpstr>Installation</vt:lpstr>
      <vt:lpstr>Plugins</vt:lpstr>
      <vt:lpstr>CLI</vt:lpstr>
      <vt:lpstr>iOS vs Android</vt:lpstr>
      <vt:lpstr>Prepare Your Device</vt:lpstr>
      <vt:lpstr>PhoneGap Day</vt:lpstr>
      <vt:lpstr>App Structure</vt:lpstr>
      <vt:lpstr>App Structure</vt:lpstr>
      <vt:lpstr>Debugging &amp; Testing</vt:lpstr>
      <vt:lpstr>PowerPoint-Präsentation</vt:lpstr>
      <vt:lpstr>Demo Time</vt:lpstr>
      <vt:lpstr>Demo Time</vt:lpstr>
      <vt:lpstr>Tinder with Ionic (548a574d)</vt:lpstr>
      <vt:lpstr>Ionic View</vt:lpstr>
      <vt:lpstr>Coding Time</vt:lpstr>
      <vt:lpstr>MVC</vt:lpstr>
      <vt:lpstr>SPA (Single Page Application)</vt:lpstr>
      <vt:lpstr>MVC</vt:lpstr>
      <vt:lpstr>AgnularJS</vt:lpstr>
      <vt:lpstr>Module</vt:lpstr>
      <vt:lpstr>Controllers</vt:lpstr>
      <vt:lpstr>Directives</vt:lpstr>
      <vt:lpstr>Directives examples</vt:lpstr>
      <vt:lpstr>Filters</vt:lpstr>
      <vt:lpstr>MVC</vt:lpstr>
      <vt:lpstr>Coding your App</vt:lpstr>
      <vt:lpstr>ngCordova</vt:lpstr>
      <vt:lpstr>Add plugins</vt:lpstr>
      <vt:lpstr>ToDo App</vt:lpstr>
      <vt:lpstr>App icon and splash screen</vt:lpstr>
      <vt:lpstr>App icon and splash screen</vt:lpstr>
      <vt:lpstr>Android Splashscreen</vt:lpstr>
      <vt:lpstr>Ready for Store</vt:lpstr>
      <vt:lpstr>Ready for Store</vt:lpstr>
      <vt:lpstr>Upload to Android Play Store</vt:lpstr>
      <vt:lpstr>Ionic Services</vt:lpstr>
      <vt:lpstr>Market.ionic.io</vt:lpstr>
      <vt:lpstr>Android</vt:lpstr>
      <vt:lpstr>Performance</vt:lpstr>
      <vt:lpstr>More...</vt:lpstr>
      <vt:lpstr>Links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Rast</dc:creator>
  <cp:lastModifiedBy>Ein Microsoft Office-Anwender</cp:lastModifiedBy>
  <cp:revision>295</cp:revision>
  <cp:lastPrinted>2016-04-04T14:00:54Z</cp:lastPrinted>
  <dcterms:created xsi:type="dcterms:W3CDTF">2015-05-22T19:44:23Z</dcterms:created>
  <dcterms:modified xsi:type="dcterms:W3CDTF">2016-06-06T12:34:27Z</dcterms:modified>
</cp:coreProperties>
</file>